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6"/>
  </p:notesMasterIdLst>
  <p:sldIdLst>
    <p:sldId id="256" r:id="rId2"/>
    <p:sldId id="267" r:id="rId3"/>
    <p:sldId id="270" r:id="rId4"/>
    <p:sldId id="273" r:id="rId5"/>
    <p:sldId id="269" r:id="rId6"/>
    <p:sldId id="271" r:id="rId7"/>
    <p:sldId id="268" r:id="rId8"/>
    <p:sldId id="489" r:id="rId9"/>
    <p:sldId id="490" r:id="rId10"/>
    <p:sldId id="279" r:id="rId11"/>
    <p:sldId id="280" r:id="rId12"/>
    <p:sldId id="281" r:id="rId13"/>
    <p:sldId id="282" r:id="rId14"/>
    <p:sldId id="261" r:id="rId15"/>
    <p:sldId id="274" r:id="rId16"/>
    <p:sldId id="275" r:id="rId17"/>
    <p:sldId id="276" r:id="rId18"/>
    <p:sldId id="263" r:id="rId19"/>
    <p:sldId id="265" r:id="rId20"/>
    <p:sldId id="277" r:id="rId21"/>
    <p:sldId id="494" r:id="rId22"/>
    <p:sldId id="495" r:id="rId23"/>
    <p:sldId id="258" r:id="rId24"/>
    <p:sldId id="278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FC4"/>
    <a:srgbClr val="F8E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A0BF0-C396-4674-A1FB-8E3A43E1B7FA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D4011-59D6-489E-8A17-41F79A5CA1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073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97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67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477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47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65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Food </a:t>
            </a:r>
            <a:r>
              <a:rPr lang="en-GB" dirty="0" err="1"/>
              <a:t>prac</a:t>
            </a:r>
            <a:r>
              <a:rPr lang="en-GB" dirty="0"/>
              <a:t> exam in y10 – April, drama exam y10 May </a:t>
            </a:r>
          </a:p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775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8641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421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806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0745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8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337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663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7091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02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201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4466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37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993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8602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8721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6595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2876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5D4011-59D6-489E-8A17-41F79A5CA13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42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0C4F9-5EE7-47B7-B965-368EB53A43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700" y="1181099"/>
            <a:ext cx="6864724" cy="3581399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A4A1F1-374F-4FC8-89F7-83065EA4F5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5075227"/>
            <a:ext cx="6864724" cy="86837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5CB5F-AE9B-4C02-B16F-C462CAFC1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14B1CC-830B-4695-B174-D9E9100A8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CD43F-E516-4123-A6D8-DB72C3CC5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609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FF197-4D72-4945-8068-57D52018E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81FA8-039D-4BAF-8AAB-7B6616AFE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7357F-46A1-493A-A5E4-1D7FAE5B9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277BC-26F9-4B14-A2DC-C7575C5A6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BC3FF-EE25-45FB-A7A8-AAA522F70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188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596BE-9AF9-4E97-9204-5B672D797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362200"/>
            <a:ext cx="7696200" cy="24003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DF98A-E8AE-4443-9A8C-CB35DEB2CE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5067300"/>
            <a:ext cx="7696200" cy="8763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B7114B-35CB-40C5-BCC8-C5039524F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AA324-982E-42C4-8002-5F236877C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01596-9353-4C1A-972E-6522F2B42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605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F0BC9-7469-437A-B92B-0A2627E4B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7D887-595C-4649-AF8E-E78307000D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825625"/>
            <a:ext cx="49911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9FE29C-ED37-4DD9-949F-002434261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8400" y="1825625"/>
            <a:ext cx="5029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F6AA34-8CC0-4E5B-8396-0AC756331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DF7398-73FE-4D27-AFF9-91BEBFED3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700880-10EE-4115-8BBB-13DDF270D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664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F3C9B-D20D-43FA-BA18-D50F86A91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1" y="647699"/>
            <a:ext cx="10625229" cy="11506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52F00A-F4EE-40FC-9325-373840422D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5863" y="1879599"/>
            <a:ext cx="5157787" cy="675641"/>
          </a:xfrm>
        </p:spPr>
        <p:txBody>
          <a:bodyPr anchor="b">
            <a:no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75DD90-A306-4A8B-A54C-8033B7F7F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5863" y="2560955"/>
            <a:ext cx="5157787" cy="36493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40E0AA-F8F8-4862-B27B-50FAF2F34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4412" y="1879599"/>
            <a:ext cx="5183188" cy="675641"/>
          </a:xfrm>
        </p:spPr>
        <p:txBody>
          <a:bodyPr anchor="b">
            <a:no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FEBDD6-EDA1-4CE7-9DDC-9D977E12DD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4412" y="2560955"/>
            <a:ext cx="5183188" cy="36493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044487-D350-4434-A5C7-A96942FFC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89DC43-E591-42BF-82EE-E4887E4BC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8CD421-2D00-41DD-A393-4739E389D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976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9A8B-0FAF-431C-9657-9003FA037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BBA2A1-331D-40F8-867B-CE1501136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0995C1-5121-47B6-AC6D-F60C0FF66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DBE022-9B54-431C-80D5-5D8F2AFCB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151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15B6E5-6347-41F6-85FC-3BF3652D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6A93F6-45F8-4453-B5DC-B2F3D5D0B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364E1-213B-4AF0-80D7-8101EFD5E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648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90B5D-E76D-4797-AD77-15625D675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2" y="647700"/>
            <a:ext cx="4119654" cy="1714500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44D8D-C9CF-43B2-905D-2368B17A5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0188" y="914400"/>
            <a:ext cx="5737412" cy="50291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B4BF0C-D14C-46D7-ACDD-1885DDD883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372" y="2697479"/>
            <a:ext cx="4119654" cy="32461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FD7D8D-72E7-4ABD-BB87-80BB49003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D9C1CE-C8CE-4364-A021-ADC2D6472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E6FA33-09EF-495A-853E-63750CA37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609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F023E-952E-40DF-A101-74D22789D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2" y="647700"/>
            <a:ext cx="4119654" cy="1714500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1E98DD-BF5D-4CCA-8C66-F2A6CE112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86400" y="914400"/>
            <a:ext cx="5791200" cy="50291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EC22A6-F2C2-4A88-BEE5-2D6CEB520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372" y="2697480"/>
            <a:ext cx="4119654" cy="31715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A1F755-C7AF-4C50-8CA8-828612A76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EDE175-E818-477C-A3F6-7DD65C126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D0B8E3-DB91-440B-818F-71E4248BB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799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8C0AF-44D0-4830-AF13-49B8522BE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1B4D8C-6045-47B3-9A0C-F2215A904C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19A9F1-F398-416A-A8C0-0A36D838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7F801-C9FB-4A34-8386-BA9FBACCB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05176-F6E9-4997-8355-74F2A4560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829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EBC807-13E1-4F3F-83FA-FD9BD24F3B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86520" y="647699"/>
            <a:ext cx="2291080" cy="52959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7E2EAA-155E-482E-A2B8-547653B253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52371" y="647699"/>
            <a:ext cx="8120789" cy="52959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A4BDC-BDD0-417D-AF7C-516EE556D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F663EC-23F9-4202-80F3-F8E550884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8402D-7367-485B-AEA6-5AB2B8209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806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5EB7D6-B8CB-49E3-874F-2255BEE82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1" y="647700"/>
            <a:ext cx="10625229" cy="11470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EEAC5-A8AB-4FE8-A270-D70F7DED4A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2371" y="2095500"/>
            <a:ext cx="10620855" cy="3848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6506C-52BF-4C05-AD31-7C08B80151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52371" y="6332538"/>
            <a:ext cx="30064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1"/>
                </a:solidFill>
              </a:defRPr>
            </a:lvl1pPr>
          </a:lstStyle>
          <a:p>
            <a:fld id="{D341B595-366B-43E2-A22E-EA6A78C03F06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534630-6C67-4A40-A499-CB025B2438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34169" y="6332538"/>
            <a:ext cx="35054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64E14B-0EE8-4015-809C-DD36B5459B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4747" y="6332538"/>
            <a:ext cx="539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spc="100" baseline="0">
                <a:solidFill>
                  <a:schemeClr val="tx1"/>
                </a:solidFill>
              </a:defRPr>
            </a:lvl1pPr>
          </a:lstStyle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49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600" kern="1200" cap="all" spc="300" baseline="0">
          <a:solidFill>
            <a:srgbClr val="FFFFFF"/>
          </a:solidFill>
          <a:highlight>
            <a:srgbClr val="000000"/>
          </a:highligh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ggottschool.org/page/?title=Exam+Information&amp;pid=79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5209549" y="1436914"/>
            <a:ext cx="6717844" cy="2260879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5" y="497393"/>
            <a:ext cx="5053164" cy="586321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5209550" y="4195176"/>
            <a:ext cx="6717843" cy="78125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4631248" y="595324"/>
            <a:ext cx="77171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6000" dirty="0"/>
          </a:p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Year 10 </a:t>
            </a:r>
          </a:p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Welcome Evening</a:t>
            </a:r>
          </a:p>
          <a:p>
            <a:pPr algn="ctr"/>
            <a:endParaRPr lang="en-GB" sz="6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 for joining us </a:t>
            </a:r>
          </a:p>
        </p:txBody>
      </p:sp>
    </p:spTree>
    <p:extLst>
      <p:ext uri="{BB962C8B-B14F-4D97-AF65-F5344CB8AC3E}">
        <p14:creationId xmlns:p14="http://schemas.microsoft.com/office/powerpoint/2010/main" val="804872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97159" y="211684"/>
            <a:ext cx="11997674" cy="6434631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1628780" y="193489"/>
            <a:ext cx="83778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000" dirty="0"/>
          </a:p>
          <a:p>
            <a:pPr algn="ctr"/>
            <a:r>
              <a:rPr lang="en-GB" sz="5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Year 10 Pastoral Team</a:t>
            </a:r>
          </a:p>
          <a:p>
            <a:pPr algn="ctr"/>
            <a:endParaRPr lang="en-GB" sz="5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GB" sz="3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60E1CF-DDD8-1B94-6792-9DA5A9E7F5A9}"/>
              </a:ext>
            </a:extLst>
          </p:cNvPr>
          <p:cNvSpPr txBox="1"/>
          <p:nvPr/>
        </p:nvSpPr>
        <p:spPr>
          <a:xfrm>
            <a:off x="2878577" y="1985760"/>
            <a:ext cx="587828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Mrs E Winter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Head of Key Stage 4</a:t>
            </a:r>
          </a:p>
          <a:p>
            <a:pPr algn="ctr"/>
            <a:endParaRPr lang="en-GB" sz="18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2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Mrs V Knopp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Head of Year 10 </a:t>
            </a:r>
          </a:p>
          <a:p>
            <a:pPr algn="ctr"/>
            <a:endParaRPr lang="en-GB" sz="18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2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Mrs M Tomo 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Assistant Head of Year 10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1A35D3-CA04-3DF9-E335-EEC7048F2E49}"/>
              </a:ext>
            </a:extLst>
          </p:cNvPr>
          <p:cNvSpPr txBox="1"/>
          <p:nvPr/>
        </p:nvSpPr>
        <p:spPr>
          <a:xfrm>
            <a:off x="8637197" y="1812121"/>
            <a:ext cx="257237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Senior Leadership 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Links for KS4</a:t>
            </a:r>
            <a:endParaRPr lang="en-GB" sz="2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2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Mr D Thatcher</a:t>
            </a:r>
          </a:p>
          <a:p>
            <a:pPr algn="ctr"/>
            <a:r>
              <a:rPr lang="en-GB" sz="2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Ms K Thornton </a:t>
            </a:r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8EFFF85-35CD-6F9F-598C-5E5D4EF1DDE8}"/>
              </a:ext>
            </a:extLst>
          </p:cNvPr>
          <p:cNvSpPr txBox="1"/>
          <p:nvPr/>
        </p:nvSpPr>
        <p:spPr>
          <a:xfrm>
            <a:off x="811558" y="1701129"/>
            <a:ext cx="2341265" cy="2015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5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Tutor Team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Miss J Brookes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Miss K Mercer</a:t>
            </a:r>
            <a:endParaRPr lang="en-GB" sz="25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5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Mr A Pearce</a:t>
            </a:r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Miss M Burns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22BB24-5F66-5B64-B19C-7B50AEA5D817}"/>
              </a:ext>
            </a:extLst>
          </p:cNvPr>
          <p:cNvSpPr txBox="1"/>
          <p:nvPr/>
        </p:nvSpPr>
        <p:spPr>
          <a:xfrm>
            <a:off x="195701" y="3571901"/>
            <a:ext cx="3564652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Mr M Smith 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Miss S Taylor 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Mr M Fitzmaurice 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Mrs S Floyd/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Mrs N Jordan-Lewis</a:t>
            </a:r>
          </a:p>
          <a:p>
            <a:pPr algn="ctr"/>
            <a:r>
              <a:rPr lang="en-GB" sz="25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Mr J Piper</a:t>
            </a:r>
            <a:endParaRPr lang="en-GB" sz="2500" dirty="0">
              <a:solidFill>
                <a:srgbClr val="00206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783B519-F737-9145-505B-59EB342662D4}"/>
              </a:ext>
            </a:extLst>
          </p:cNvPr>
          <p:cNvSpPr txBox="1"/>
          <p:nvPr/>
        </p:nvSpPr>
        <p:spPr>
          <a:xfrm>
            <a:off x="8071373" y="3838800"/>
            <a:ext cx="3564652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Pastoral Support</a:t>
            </a:r>
            <a:endParaRPr lang="en-GB" sz="2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2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Mrs M Coles</a:t>
            </a:r>
          </a:p>
          <a:p>
            <a:pPr algn="ctr"/>
            <a:r>
              <a:rPr lang="en-GB" sz="2200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Pastoral Support Admin</a:t>
            </a:r>
          </a:p>
          <a:p>
            <a:pPr algn="ctr"/>
            <a:r>
              <a:rPr lang="en-GB" sz="2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Mrs L Kilby</a:t>
            </a:r>
          </a:p>
          <a:p>
            <a:pPr algn="ctr"/>
            <a:r>
              <a:rPr lang="en-GB" sz="2200" dirty="0">
                <a:solidFill>
                  <a:srgbClr val="002060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Green Room Manager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975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5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07" y="2130250"/>
            <a:ext cx="2526582" cy="29316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3814119" y="0"/>
            <a:ext cx="8377881" cy="17851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en-GB" sz="3000" dirty="0"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  <a:p>
            <a:pPr algn="ctr"/>
            <a:r>
              <a:rPr lang="en-GB" sz="5000" b="1" dirty="0">
                <a:solidFill>
                  <a:srgbClr val="00206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Progress Reports</a:t>
            </a:r>
            <a:endParaRPr lang="en-GB" sz="3000" dirty="0">
              <a:solidFill>
                <a:srgbClr val="00206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+mj-lt"/>
              <a:ea typeface="Cambria" panose="02040503050406030204" pitchFamily="18" charset="0"/>
            </a:endParaRPr>
          </a:p>
          <a:p>
            <a:pPr algn="ctr"/>
            <a:endParaRPr lang="en-GB" sz="3000" dirty="0">
              <a:solidFill>
                <a:srgbClr val="00206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2285CF14-4235-E31B-F937-5C8C6EA7DE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62489"/>
              </p:ext>
            </p:extLst>
          </p:nvPr>
        </p:nvGraphicFramePr>
        <p:xfrm>
          <a:off x="3549512" y="1685836"/>
          <a:ext cx="8377881" cy="3210783"/>
        </p:xfrm>
        <a:graphic>
          <a:graphicData uri="http://schemas.openxmlformats.org/drawingml/2006/table">
            <a:tbl>
              <a:tblPr firstRow="1" firstCol="1" bandRow="1"/>
              <a:tblGrid>
                <a:gridCol w="418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87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72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Friday 15</a:t>
                      </a:r>
                      <a:r>
                        <a:rPr lang="en-GB" sz="2700" b="1" baseline="30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</a:t>
                      </a: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November 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7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Autumn Term Progress reports issued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315456"/>
                  </a:ext>
                </a:extLst>
              </a:tr>
              <a:tr h="8352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Friday 7</a:t>
                      </a:r>
                      <a:r>
                        <a:rPr lang="en-GB" sz="2700" b="1" baseline="30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</a:t>
                      </a: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February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7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Spring term Progress reports issues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0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Thursday 13</a:t>
                      </a:r>
                      <a:r>
                        <a:rPr lang="en-GB" sz="2700" b="1" baseline="30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</a:t>
                      </a: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March 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7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2700" b="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10 Parents Evening 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52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Friday 6</a:t>
                      </a:r>
                      <a:r>
                        <a:rPr lang="en-GB" sz="2700" b="1" baseline="30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 </a:t>
                      </a:r>
                      <a:r>
                        <a:rPr lang="en-GB" sz="2700" b="1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June</a:t>
                      </a:r>
                      <a:r>
                        <a:rPr lang="en-GB" sz="27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7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Summer term Progress reports issued</a:t>
                      </a:r>
                    </a:p>
                  </a:txBody>
                  <a:tcPr marL="68572" marR="685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86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264608" y="2562330"/>
            <a:ext cx="11662786" cy="3868950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219" y="302370"/>
            <a:ext cx="1796177" cy="2084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183585-9310-F67A-16B2-F976959748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650" y="3216728"/>
            <a:ext cx="10858500" cy="274320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82FA5AA-7385-1A16-7B90-D207C58FA785}"/>
              </a:ext>
            </a:extLst>
          </p:cNvPr>
          <p:cNvSpPr/>
          <p:nvPr/>
        </p:nvSpPr>
        <p:spPr>
          <a:xfrm>
            <a:off x="2511612" y="795427"/>
            <a:ext cx="6924043" cy="1098000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DFA426-D0CC-B095-353C-FC5D474FD89A}"/>
              </a:ext>
            </a:extLst>
          </p:cNvPr>
          <p:cNvSpPr txBox="1"/>
          <p:nvPr/>
        </p:nvSpPr>
        <p:spPr>
          <a:xfrm>
            <a:off x="1784692" y="368708"/>
            <a:ext cx="83778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000" dirty="0"/>
          </a:p>
          <a:p>
            <a:pPr algn="ctr"/>
            <a:r>
              <a:rPr lang="en-GB" sz="5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GCSE Grading System</a:t>
            </a:r>
          </a:p>
        </p:txBody>
      </p:sp>
      <p:pic>
        <p:nvPicPr>
          <p:cNvPr id="8" name="Picture 7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EB3AA3D4-9AAC-1395-9A65-04335C7CF0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50" y="303401"/>
            <a:ext cx="1796177" cy="2084113"/>
          </a:xfrm>
          <a:prstGeom prst="rect">
            <a:avLst/>
          </a:prstGeom>
        </p:spPr>
      </p:pic>
      <p:sp>
        <p:nvSpPr>
          <p:cNvPr id="13" name="Arrow: Down 12">
            <a:extLst>
              <a:ext uri="{FF2B5EF4-FFF2-40B4-BE49-F238E27FC236}">
                <a16:creationId xmlns:a16="http://schemas.microsoft.com/office/drawing/2014/main" id="{10687287-2FE6-8900-5F63-1DA460913820}"/>
              </a:ext>
            </a:extLst>
          </p:cNvPr>
          <p:cNvSpPr/>
          <p:nvPr/>
        </p:nvSpPr>
        <p:spPr>
          <a:xfrm>
            <a:off x="5255288" y="2562330"/>
            <a:ext cx="411982" cy="99478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2E27070-B070-0176-0A9C-06D469C6DABF}"/>
              </a:ext>
            </a:extLst>
          </p:cNvPr>
          <p:cNvSpPr/>
          <p:nvPr/>
        </p:nvSpPr>
        <p:spPr>
          <a:xfrm>
            <a:off x="4009292" y="2263907"/>
            <a:ext cx="2944167" cy="5678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/>
              <a:t>Standard Pass</a:t>
            </a:r>
          </a:p>
        </p:txBody>
      </p:sp>
    </p:spTree>
    <p:extLst>
      <p:ext uri="{BB962C8B-B14F-4D97-AF65-F5344CB8AC3E}">
        <p14:creationId xmlns:p14="http://schemas.microsoft.com/office/powerpoint/2010/main" val="124018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hlinkClick r:id="rId3"/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293367" y="806089"/>
            <a:ext cx="3484437" cy="807720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93" y="1823401"/>
            <a:ext cx="2526582" cy="29316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-77146" y="444718"/>
            <a:ext cx="42254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000" dirty="0"/>
          </a:p>
          <a:p>
            <a:pPr algn="ctr"/>
            <a:r>
              <a:rPr lang="en-GB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GCSE Exam Boards</a:t>
            </a:r>
            <a:endParaRPr lang="en-GB" sz="3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6B22F5-EA29-8C71-F6ED-9E50779B9A2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742" t="13882" r="72009"/>
          <a:stretch/>
        </p:blipFill>
        <p:spPr>
          <a:xfrm>
            <a:off x="5568990" y="112543"/>
            <a:ext cx="1546815" cy="59604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0C9D1B-C6C9-483E-6F35-66D2C203232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9644" t="13882" r="10692"/>
          <a:stretch/>
        </p:blipFill>
        <p:spPr>
          <a:xfrm>
            <a:off x="7115805" y="123095"/>
            <a:ext cx="2882276" cy="59498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8078A1-0DB6-9180-7EFA-B4E74945155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29988"/>
          <a:stretch/>
        </p:blipFill>
        <p:spPr>
          <a:xfrm>
            <a:off x="1961868" y="6227624"/>
            <a:ext cx="10083063" cy="475697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65D8B68-FD7E-043F-FC60-290A7B007D19}"/>
              </a:ext>
            </a:extLst>
          </p:cNvPr>
          <p:cNvSpPr/>
          <p:nvPr/>
        </p:nvSpPr>
        <p:spPr>
          <a:xfrm>
            <a:off x="293367" y="4965423"/>
            <a:ext cx="3875017" cy="566743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TextBox 16">
            <a:hlinkClick r:id="rId3"/>
            <a:extLst>
              <a:ext uri="{FF2B5EF4-FFF2-40B4-BE49-F238E27FC236}">
                <a16:creationId xmlns:a16="http://schemas.microsoft.com/office/drawing/2014/main" id="{55BC919B-EB0C-56E7-C906-11105EE24D59}"/>
              </a:ext>
            </a:extLst>
          </p:cNvPr>
          <p:cNvSpPr txBox="1"/>
          <p:nvPr/>
        </p:nvSpPr>
        <p:spPr>
          <a:xfrm>
            <a:off x="-43271" y="4970710"/>
            <a:ext cx="4509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Exam Information Link</a:t>
            </a:r>
          </a:p>
        </p:txBody>
      </p:sp>
    </p:spTree>
    <p:extLst>
      <p:ext uri="{BB962C8B-B14F-4D97-AF65-F5344CB8AC3E}">
        <p14:creationId xmlns:p14="http://schemas.microsoft.com/office/powerpoint/2010/main" val="2236552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3055796" y="274320"/>
            <a:ext cx="8871597" cy="6156960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07" y="2130250"/>
            <a:ext cx="2526582" cy="29316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3302653" y="645022"/>
            <a:ext cx="8377881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000" dirty="0"/>
          </a:p>
          <a:p>
            <a:pPr algn="ctr"/>
            <a:r>
              <a:rPr lang="en-GB" sz="5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GCSE Assessment </a:t>
            </a:r>
          </a:p>
          <a:p>
            <a:pPr algn="ctr"/>
            <a:endParaRPr lang="en-GB" sz="3000" dirty="0">
              <a:solidFill>
                <a:srgbClr val="002060"/>
              </a:solidFill>
              <a:latin typeface="+mj-lt"/>
              <a:ea typeface="Cambria" panose="02040503050406030204" pitchFamily="18" charset="0"/>
            </a:endParaRP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RE PPE (Pre-public examination) 6/12/24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RE GCSE May/June 2025 </a:t>
            </a:r>
            <a:endParaRPr lang="en-GB" sz="3000" dirty="0">
              <a:solidFill>
                <a:srgbClr val="002060"/>
              </a:solidFill>
              <a:highlight>
                <a:srgbClr val="FF00FF"/>
              </a:highlight>
              <a:latin typeface="+mj-lt"/>
              <a:ea typeface="Cambria" panose="02040503050406030204" pitchFamily="18" charset="0"/>
            </a:endParaRPr>
          </a:p>
          <a:p>
            <a:pPr algn="ctr"/>
            <a:endParaRPr lang="en-GB" sz="3000" dirty="0">
              <a:solidFill>
                <a:srgbClr val="002060"/>
              </a:solidFill>
              <a:latin typeface="+mj-lt"/>
              <a:ea typeface="Cambria" panose="02040503050406030204" pitchFamily="18" charset="0"/>
            </a:endParaRP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Coursework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Practical Exams – e.g. drama and food tech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Year 11 PPEs November 2025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Final theory examinations May/June 2026</a:t>
            </a:r>
          </a:p>
          <a:p>
            <a:pPr algn="ctr"/>
            <a:endParaRPr lang="en-GB" sz="3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170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5209549" y="1436914"/>
            <a:ext cx="6717844" cy="3592285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5" y="497393"/>
            <a:ext cx="5053164" cy="586321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5209545" y="3129630"/>
            <a:ext cx="6717843" cy="781258"/>
          </a:xfrm>
          <a:prstGeom prst="round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800" b="1" dirty="0">
                <a:solidFill>
                  <a:srgbClr val="002060"/>
                </a:solidFill>
              </a:rPr>
              <a:t>Head of Department </a:t>
            </a:r>
          </a:p>
          <a:p>
            <a:pPr algn="ctr"/>
            <a:r>
              <a:rPr lang="en-GB" sz="3800" b="1" dirty="0">
                <a:solidFill>
                  <a:srgbClr val="002060"/>
                </a:solidFill>
              </a:rPr>
              <a:t>Mr T Stone</a:t>
            </a:r>
          </a:p>
          <a:p>
            <a:pPr algn="ctr"/>
            <a:endParaRPr lang="en-GB" sz="38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4842206" y="1065946"/>
            <a:ext cx="77171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6000" dirty="0"/>
          </a:p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Religious Studies</a:t>
            </a:r>
          </a:p>
        </p:txBody>
      </p:sp>
    </p:spTree>
    <p:extLst>
      <p:ext uri="{BB962C8B-B14F-4D97-AF65-F5344CB8AC3E}">
        <p14:creationId xmlns:p14="http://schemas.microsoft.com/office/powerpoint/2010/main" val="3228019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264612" y="331597"/>
            <a:ext cx="11662781" cy="6149590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5209545" y="3129630"/>
            <a:ext cx="6717843" cy="781258"/>
          </a:xfrm>
          <a:prstGeom prst="round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800" b="1" dirty="0">
              <a:solidFill>
                <a:srgbClr val="00206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E839A70-B6F2-93FF-7C10-B575B25F5180}"/>
              </a:ext>
            </a:extLst>
          </p:cNvPr>
          <p:cNvSpPr txBox="1"/>
          <p:nvPr/>
        </p:nvSpPr>
        <p:spPr>
          <a:xfrm>
            <a:off x="502419" y="2479727"/>
            <a:ext cx="4833256" cy="24006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Paper 1: Study of Religions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Christianity Beliefs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Christianity Practices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Islam Beliefs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Islam Practices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946EDF-052D-2145-5081-255DD2063162}"/>
              </a:ext>
            </a:extLst>
          </p:cNvPr>
          <p:cNvSpPr txBox="1"/>
          <p:nvPr/>
        </p:nvSpPr>
        <p:spPr>
          <a:xfrm>
            <a:off x="5573482" y="2095066"/>
            <a:ext cx="5956425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Paper 2: Thematic Studies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Theme A: Marriage &amp; Relationships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Theme B: Religion &amp; Life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Theme D: Religion, Peace &amp; Conflict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000" dirty="0"/>
              <a:t>Theme E: Religion, Crime &amp; Punishment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E9661A-FCB3-AED9-54DC-1FDB0D45D964}"/>
              </a:ext>
            </a:extLst>
          </p:cNvPr>
          <p:cNvSpPr txBox="1"/>
          <p:nvPr/>
        </p:nvSpPr>
        <p:spPr>
          <a:xfrm>
            <a:off x="2918209" y="640771"/>
            <a:ext cx="6094324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5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Religious Studies</a:t>
            </a:r>
          </a:p>
          <a:p>
            <a:pPr algn="ctr"/>
            <a:r>
              <a:rPr lang="en-GB" sz="35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Each paper is 1h45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7420031-5C46-7937-B5E4-0C6B9E143700}"/>
              </a:ext>
            </a:extLst>
          </p:cNvPr>
          <p:cNvSpPr/>
          <p:nvPr/>
        </p:nvSpPr>
        <p:spPr>
          <a:xfrm>
            <a:off x="1014046" y="5016468"/>
            <a:ext cx="3808325" cy="77372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latin typeface="Cambria" panose="02040503050406030204" pitchFamily="18" charset="0"/>
                <a:ea typeface="Cambria" panose="02040503050406030204" pitchFamily="18" charset="0"/>
              </a:rPr>
              <a:t>PPE 6</a:t>
            </a:r>
            <a:r>
              <a:rPr lang="en-GB" sz="3000" b="1" baseline="30000" dirty="0">
                <a:latin typeface="Cambria" panose="02040503050406030204" pitchFamily="18" charset="0"/>
                <a:ea typeface="Cambria" panose="02040503050406030204" pitchFamily="18" charset="0"/>
              </a:rPr>
              <a:t>th</a:t>
            </a:r>
            <a:r>
              <a:rPr lang="en-GB" sz="3000" b="1" dirty="0">
                <a:latin typeface="Cambria" panose="02040503050406030204" pitchFamily="18" charset="0"/>
                <a:ea typeface="Cambria" panose="02040503050406030204" pitchFamily="18" charset="0"/>
              </a:rPr>
              <a:t> December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625F437-ECEB-552D-81CD-F8540C0AA2B0}"/>
              </a:ext>
            </a:extLst>
          </p:cNvPr>
          <p:cNvSpPr/>
          <p:nvPr/>
        </p:nvSpPr>
        <p:spPr>
          <a:xfrm>
            <a:off x="8951405" y="1134484"/>
            <a:ext cx="2471473" cy="77372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latin typeface="Cambria" panose="02040503050406030204" pitchFamily="18" charset="0"/>
                <a:ea typeface="Cambria" panose="02040503050406030204" pitchFamily="18" charset="0"/>
              </a:rPr>
              <a:t>PPE March</a:t>
            </a:r>
          </a:p>
        </p:txBody>
      </p:sp>
    </p:spTree>
    <p:extLst>
      <p:ext uri="{BB962C8B-B14F-4D97-AF65-F5344CB8AC3E}">
        <p14:creationId xmlns:p14="http://schemas.microsoft.com/office/powerpoint/2010/main" val="165336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264612" y="472273"/>
            <a:ext cx="11662781" cy="5958671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5209545" y="3129630"/>
            <a:ext cx="6717843" cy="781258"/>
          </a:xfrm>
          <a:prstGeom prst="round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800" b="1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07BFF4-43F5-3230-485C-A256F50F09A8}"/>
              </a:ext>
            </a:extLst>
          </p:cNvPr>
          <p:cNvSpPr txBox="1"/>
          <p:nvPr/>
        </p:nvSpPr>
        <p:spPr>
          <a:xfrm>
            <a:off x="422030" y="1396722"/>
            <a:ext cx="1107328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5 Hours of RE timetabled lessons a fortnight (10Q1 &amp; 10P1 get 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Revision sessions run by class teachers – tailored to each class (speak to class teacher for more info)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Revision Guide handed out to all Year 10 pupils to use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Flashcards and </a:t>
            </a:r>
            <a:r>
              <a:rPr lang="en-GB" sz="2800" dirty="0" err="1"/>
              <a:t>Mindmaps</a:t>
            </a:r>
            <a:r>
              <a:rPr lang="en-GB" sz="2800" dirty="0"/>
              <a:t> issued via SMHW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Other resources handed out if needed – folders, plastic wallets, dividers, stationery, etc…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Lesson-by-lesson Teaching plan given to every student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Week-by-week revision plan with revision topics to focus on at home and in after school sessions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42E6A1-702C-2EDC-764C-99F643EA531F}"/>
              </a:ext>
            </a:extLst>
          </p:cNvPr>
          <p:cNvSpPr txBox="1"/>
          <p:nvPr/>
        </p:nvSpPr>
        <p:spPr>
          <a:xfrm>
            <a:off x="2785908" y="706130"/>
            <a:ext cx="60943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Religious Studies</a:t>
            </a:r>
          </a:p>
        </p:txBody>
      </p:sp>
    </p:spTree>
    <p:extLst>
      <p:ext uri="{BB962C8B-B14F-4D97-AF65-F5344CB8AC3E}">
        <p14:creationId xmlns:p14="http://schemas.microsoft.com/office/powerpoint/2010/main" val="4240356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5053164" y="653142"/>
            <a:ext cx="6717844" cy="4381082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5" y="497393"/>
            <a:ext cx="5053164" cy="586321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5130892" y="2875084"/>
            <a:ext cx="6717843" cy="781258"/>
          </a:xfrm>
          <a:prstGeom prst="round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800" b="1" dirty="0">
                <a:solidFill>
                  <a:srgbClr val="002060"/>
                </a:solidFill>
              </a:rPr>
              <a:t>English </a:t>
            </a:r>
          </a:p>
          <a:p>
            <a:pPr algn="ctr"/>
            <a:r>
              <a:rPr lang="en-GB" sz="3800" b="1" dirty="0">
                <a:solidFill>
                  <a:srgbClr val="002060"/>
                </a:solidFill>
              </a:rPr>
              <a:t>Mathematics</a:t>
            </a:r>
          </a:p>
          <a:p>
            <a:pPr algn="ctr"/>
            <a:r>
              <a:rPr lang="en-GB" sz="3800" b="1" dirty="0">
                <a:solidFill>
                  <a:srgbClr val="002060"/>
                </a:solidFill>
              </a:rPr>
              <a:t>Science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4631248" y="1013909"/>
            <a:ext cx="7717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Core Subjects</a:t>
            </a:r>
          </a:p>
        </p:txBody>
      </p:sp>
    </p:spTree>
    <p:extLst>
      <p:ext uri="{BB962C8B-B14F-4D97-AF65-F5344CB8AC3E}">
        <p14:creationId xmlns:p14="http://schemas.microsoft.com/office/powerpoint/2010/main" val="1876505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52345" y="212745"/>
            <a:ext cx="11925774" cy="6464557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-214421" y="2434770"/>
            <a:ext cx="4891931" cy="3166474"/>
          </a:xfrm>
          <a:prstGeom prst="round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Miss G Swanborough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 Head of Department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Mr P Smith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Head of KS4 English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AQA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English Language &amp;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 English Literature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 (2 GCSEs)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2 papers each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No tiers of entry 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marL="109728" indent="0">
              <a:buNone/>
              <a:defRPr/>
            </a:pP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2196375" y="212746"/>
            <a:ext cx="7717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English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561CF4-C19E-7D12-2FCC-8248FE0FDC14}"/>
              </a:ext>
            </a:extLst>
          </p:cNvPr>
          <p:cNvSpPr txBox="1"/>
          <p:nvPr/>
        </p:nvSpPr>
        <p:spPr>
          <a:xfrm>
            <a:off x="4049486" y="1213317"/>
            <a:ext cx="7827666" cy="5093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9728" indent="0" algn="ctr">
              <a:buNone/>
              <a:defRPr/>
            </a:pPr>
            <a:r>
              <a:rPr lang="en-GB" sz="25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Support at Home:</a:t>
            </a:r>
            <a:endParaRPr lang="en-GB" sz="2500" b="1" dirty="0">
              <a:solidFill>
                <a:srgbClr val="002060"/>
              </a:solidFill>
            </a:endParaRPr>
          </a:p>
          <a:p>
            <a:pPr marL="109728" indent="0" algn="ctr">
              <a:buNone/>
              <a:defRPr/>
            </a:pPr>
            <a:r>
              <a:rPr lang="en-GB" sz="25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Online</a:t>
            </a:r>
          </a:p>
          <a:p>
            <a:pPr algn="ctr">
              <a:defRPr/>
            </a:pPr>
            <a:r>
              <a:rPr lang="en-GB" sz="2500" dirty="0">
                <a:solidFill>
                  <a:srgbClr val="002060"/>
                </a:solidFill>
              </a:rPr>
              <a:t>BBC Bitesize, </a:t>
            </a:r>
            <a:r>
              <a:rPr lang="en-GB" sz="2500" dirty="0" err="1">
                <a:solidFill>
                  <a:srgbClr val="002060"/>
                </a:solidFill>
              </a:rPr>
              <a:t>Litcharts</a:t>
            </a:r>
            <a:r>
              <a:rPr lang="en-GB" sz="2500" dirty="0">
                <a:solidFill>
                  <a:srgbClr val="002060"/>
                </a:solidFill>
              </a:rPr>
              <a:t>, Mr Smith’s YouTube channel!</a:t>
            </a:r>
          </a:p>
          <a:p>
            <a:pPr marL="109728" indent="0" algn="ctr">
              <a:buNone/>
              <a:defRPr/>
            </a:pPr>
            <a:r>
              <a:rPr lang="en-GB" sz="25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print</a:t>
            </a:r>
          </a:p>
          <a:p>
            <a:pPr algn="ctr">
              <a:defRPr/>
            </a:pPr>
            <a:r>
              <a:rPr lang="en-GB" sz="2500" dirty="0">
                <a:solidFill>
                  <a:srgbClr val="002060"/>
                </a:solidFill>
              </a:rPr>
              <a:t>CGP Revision Guides – available for both language and literature</a:t>
            </a:r>
          </a:p>
          <a:p>
            <a:pPr algn="ctr">
              <a:defRPr/>
            </a:pPr>
            <a:r>
              <a:rPr lang="en-GB" sz="2500" dirty="0">
                <a:solidFill>
                  <a:srgbClr val="002060"/>
                </a:solidFill>
              </a:rPr>
              <a:t>York Notes for GCSE</a:t>
            </a:r>
            <a:r>
              <a:rPr lang="en-GB" sz="2500" b="1" dirty="0">
                <a:solidFill>
                  <a:srgbClr val="002060"/>
                </a:solidFill>
              </a:rPr>
              <a:t> </a:t>
            </a:r>
          </a:p>
          <a:p>
            <a:pPr algn="ctr">
              <a:defRPr/>
            </a:pPr>
            <a:endParaRPr lang="en-GB" sz="2500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en-GB" sz="25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is vital that students begin to learn key quotations for the texts from the very start of year 10</a:t>
            </a:r>
          </a:p>
          <a:p>
            <a:pPr algn="ctr">
              <a:defRPr/>
            </a:pPr>
            <a:r>
              <a:rPr lang="en-GB" sz="2500" dirty="0"/>
              <a:t>5 key quotations for each main character (from across the whole plot) and 10 for each main theme</a:t>
            </a:r>
          </a:p>
          <a:p>
            <a:pPr algn="ctr"/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1730103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52345" y="212745"/>
            <a:ext cx="11925774" cy="6464557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-240900" y="1420333"/>
            <a:ext cx="4891931" cy="3166474"/>
          </a:xfrm>
          <a:prstGeom prst="round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Miss S Forrest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 Head of Department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r>
              <a:rPr lang="en-GB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Miss J Walden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Head of KS4 Maths 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marL="109728" indent="0">
              <a:buNone/>
              <a:defRPr/>
            </a:pP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2196375" y="212746"/>
            <a:ext cx="7717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Mathematics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561CF4-C19E-7D12-2FCC-8248FE0FDC14}"/>
              </a:ext>
            </a:extLst>
          </p:cNvPr>
          <p:cNvSpPr txBox="1"/>
          <p:nvPr/>
        </p:nvSpPr>
        <p:spPr>
          <a:xfrm>
            <a:off x="4160019" y="1213317"/>
            <a:ext cx="7717133" cy="2631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9728" indent="0" algn="ctr">
              <a:buNone/>
              <a:defRPr/>
            </a:pPr>
            <a:r>
              <a:rPr lang="en-GB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Support at Home:</a:t>
            </a:r>
            <a:endParaRPr lang="en-GB" sz="280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srgbClr val="002060"/>
                </a:solidFill>
                <a:latin typeface="Calibri" panose="020F0502020204030204" pitchFamily="34" charset="0"/>
              </a:rPr>
              <a:t>   </a:t>
            </a:r>
            <a:r>
              <a:rPr lang="en-GB" sz="2800" dirty="0">
                <a:solidFill>
                  <a:srgbClr val="002060"/>
                </a:solidFill>
              </a:rPr>
              <a:t>- notes and worked examples from lessons</a:t>
            </a:r>
          </a:p>
          <a:p>
            <a:pPr marL="109728" indent="0">
              <a:buNone/>
              <a:defRPr/>
            </a:pPr>
            <a:r>
              <a:rPr lang="en-GB" sz="2800" dirty="0">
                <a:solidFill>
                  <a:srgbClr val="002060"/>
                </a:solidFill>
              </a:rPr>
              <a:t>  - online textbook</a:t>
            </a:r>
          </a:p>
          <a:p>
            <a:pPr marL="109728" indent="0">
              <a:buNone/>
              <a:defRPr/>
            </a:pPr>
            <a:r>
              <a:rPr lang="en-GB" sz="2800" dirty="0">
                <a:solidFill>
                  <a:srgbClr val="002060"/>
                </a:solidFill>
              </a:rPr>
              <a:t>  - online resources </a:t>
            </a:r>
          </a:p>
          <a:p>
            <a:pPr marL="109728" indent="0">
              <a:buNone/>
              <a:defRPr/>
            </a:pPr>
            <a:r>
              <a:rPr lang="en-GB" sz="2800" dirty="0">
                <a:solidFill>
                  <a:srgbClr val="002060"/>
                </a:solidFill>
              </a:rPr>
              <a:t>      (</a:t>
            </a:r>
            <a:r>
              <a:rPr lang="en-GB" sz="2800" dirty="0" err="1">
                <a:solidFill>
                  <a:srgbClr val="002060"/>
                </a:solidFill>
              </a:rPr>
              <a:t>MyMaths</a:t>
            </a:r>
            <a:r>
              <a:rPr lang="en-GB" sz="2800" dirty="0">
                <a:solidFill>
                  <a:srgbClr val="002060"/>
                </a:solidFill>
              </a:rPr>
              <a:t>, </a:t>
            </a:r>
            <a:r>
              <a:rPr lang="en-GB" sz="2800" dirty="0" err="1">
                <a:solidFill>
                  <a:srgbClr val="002060"/>
                </a:solidFill>
              </a:rPr>
              <a:t>MathsWatch</a:t>
            </a:r>
            <a:r>
              <a:rPr lang="en-GB" sz="2800" dirty="0">
                <a:solidFill>
                  <a:srgbClr val="002060"/>
                </a:solidFill>
              </a:rPr>
              <a:t> and </a:t>
            </a:r>
            <a:r>
              <a:rPr lang="en-GB" sz="2800" dirty="0" err="1">
                <a:solidFill>
                  <a:srgbClr val="002060"/>
                </a:solidFill>
              </a:rPr>
              <a:t>CorbettMaths</a:t>
            </a:r>
            <a:r>
              <a:rPr lang="en-GB" sz="2800" dirty="0">
                <a:solidFill>
                  <a:srgbClr val="002060"/>
                </a:solidFill>
              </a:rPr>
              <a:t>)</a:t>
            </a:r>
          </a:p>
          <a:p>
            <a:pPr algn="ctr"/>
            <a:endParaRPr lang="en-GB" sz="25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75F111-E169-A6C0-69A3-28BD00EBCA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031" y="3646887"/>
            <a:ext cx="5953008" cy="2749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5174F13-4F50-6952-DBDD-AAEE397B232A}"/>
              </a:ext>
            </a:extLst>
          </p:cNvPr>
          <p:cNvSpPr txBox="1"/>
          <p:nvPr/>
        </p:nvSpPr>
        <p:spPr>
          <a:xfrm>
            <a:off x="-728373" y="4106784"/>
            <a:ext cx="626012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2060"/>
                </a:solidFill>
              </a:rPr>
              <a:t>OCR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Foundation (1-5) &amp;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Higher Tiers (4-9)</a:t>
            </a:r>
          </a:p>
        </p:txBody>
      </p:sp>
    </p:spTree>
    <p:extLst>
      <p:ext uri="{BB962C8B-B14F-4D97-AF65-F5344CB8AC3E}">
        <p14:creationId xmlns:p14="http://schemas.microsoft.com/office/powerpoint/2010/main" val="12889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33109" y="180697"/>
            <a:ext cx="11925774" cy="6464557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-163750" y="2478209"/>
            <a:ext cx="4891931" cy="3166474"/>
          </a:xfrm>
          <a:prstGeom prst="round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Miss M Price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 Head of Department 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AQA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Combined Science Trilogy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 (worth 2 GCSEs)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Triple Science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(worth 3 GCSEs)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Foundation (1-5) &amp;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Higher Tiers (4-9)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 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marL="109728" indent="0">
              <a:buNone/>
              <a:defRPr/>
            </a:pP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2196375" y="212746"/>
            <a:ext cx="7717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Science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561CF4-C19E-7D12-2FCC-8248FE0FDC14}"/>
              </a:ext>
            </a:extLst>
          </p:cNvPr>
          <p:cNvSpPr txBox="1"/>
          <p:nvPr/>
        </p:nvSpPr>
        <p:spPr>
          <a:xfrm>
            <a:off x="4049486" y="1213317"/>
            <a:ext cx="7827666" cy="512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9728" indent="0" algn="ctr">
              <a:buNone/>
              <a:defRPr/>
            </a:pPr>
            <a:r>
              <a:rPr lang="en-GB" sz="25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Support at Home:</a:t>
            </a:r>
            <a:endParaRPr lang="en-GB" sz="2500" b="1" dirty="0">
              <a:solidFill>
                <a:srgbClr val="002060"/>
              </a:solidFill>
            </a:endParaRPr>
          </a:p>
          <a:p>
            <a:pPr algn="ctr"/>
            <a:r>
              <a:rPr lang="en-GB" altLang="en-US" sz="2800" b="1" dirty="0">
                <a:solidFill>
                  <a:srgbClr val="002060"/>
                </a:solidFill>
              </a:rPr>
              <a:t>Encourage discussions about science in the news</a:t>
            </a:r>
          </a:p>
          <a:p>
            <a:pPr algn="ctr"/>
            <a:r>
              <a:rPr lang="en-GB" altLang="en-US" sz="2800" b="1" dirty="0">
                <a:solidFill>
                  <a:srgbClr val="002060"/>
                </a:solidFill>
              </a:rPr>
              <a:t>Content heavy – support with fact recall – little and often</a:t>
            </a:r>
          </a:p>
          <a:p>
            <a:pPr algn="ctr"/>
            <a:r>
              <a:rPr lang="en-GB" altLang="en-US" sz="2800" b="1" dirty="0">
                <a:solidFill>
                  <a:srgbClr val="002060"/>
                </a:solidFill>
              </a:rPr>
              <a:t>Checklists to track content covered </a:t>
            </a:r>
          </a:p>
          <a:p>
            <a:pPr algn="ctr"/>
            <a:endParaRPr lang="en-GB" sz="2500" dirty="0"/>
          </a:p>
          <a:p>
            <a:pPr algn="ctr"/>
            <a:r>
              <a:rPr lang="en-GB" sz="25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Online tools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Kerboodle – institution code </a:t>
            </a:r>
            <a:r>
              <a:rPr lang="en-GB" sz="2800" b="1" dirty="0" err="1">
                <a:solidFill>
                  <a:srgbClr val="002060"/>
                </a:solidFill>
              </a:rPr>
              <a:t>tvd</a:t>
            </a:r>
            <a:r>
              <a:rPr lang="en-GB" sz="2800" b="1" dirty="0">
                <a:solidFill>
                  <a:srgbClr val="002060"/>
                </a:solidFill>
              </a:rPr>
              <a:t> 1. School login. Gives access to online textbook 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BBC Bitesize – AQA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YouTube - </a:t>
            </a:r>
            <a:r>
              <a:rPr lang="en-GB" sz="2800" b="1" dirty="0" err="1">
                <a:solidFill>
                  <a:srgbClr val="002060"/>
                </a:solidFill>
              </a:rPr>
              <a:t>freesciencelessons</a:t>
            </a:r>
            <a:endParaRPr lang="en-GB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41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137133" y="871694"/>
            <a:ext cx="9917723" cy="5114611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848" y="6101569"/>
            <a:ext cx="578304" cy="6710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6A0FF5-B0F6-8632-4461-9CB5E62205FE}"/>
              </a:ext>
            </a:extLst>
          </p:cNvPr>
          <p:cNvSpPr txBox="1"/>
          <p:nvPr/>
        </p:nvSpPr>
        <p:spPr>
          <a:xfrm>
            <a:off x="1055078" y="1278914"/>
            <a:ext cx="999977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Study Support – at home</a:t>
            </a:r>
          </a:p>
          <a:p>
            <a:pPr algn="ctr"/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Consolidation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Tracking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Revision Strategies (5 step plan)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Organisation at home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Resources at home (pp)</a:t>
            </a:r>
          </a:p>
          <a:p>
            <a:pPr algn="ctr"/>
            <a:r>
              <a:rPr lang="en-GB" sz="3000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Target grades – realistic, aspirational targets</a:t>
            </a:r>
          </a:p>
          <a:p>
            <a:pPr algn="ctr"/>
            <a:endParaRPr lang="en-GB" sz="3000" dirty="0">
              <a:solidFill>
                <a:srgbClr val="002060"/>
              </a:solidFill>
              <a:latin typeface="+mj-lt"/>
              <a:ea typeface="Cambria" panose="02040503050406030204" pitchFamily="18" charset="0"/>
            </a:endParaRPr>
          </a:p>
          <a:p>
            <a:pPr algn="ctr"/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093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137133" y="871694"/>
            <a:ext cx="9917723" cy="5114611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848" y="6101569"/>
            <a:ext cx="578304" cy="6710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6A0FF5-B0F6-8632-4461-9CB5E62205FE}"/>
              </a:ext>
            </a:extLst>
          </p:cNvPr>
          <p:cNvSpPr txBox="1"/>
          <p:nvPr/>
        </p:nvSpPr>
        <p:spPr>
          <a:xfrm>
            <a:off x="1055078" y="1278914"/>
            <a:ext cx="999977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Consolidation</a:t>
            </a:r>
          </a:p>
          <a:p>
            <a:pPr algn="ctr"/>
            <a:endParaRPr lang="en-GB" sz="3000" b="1" dirty="0">
              <a:solidFill>
                <a:srgbClr val="002060"/>
              </a:solidFill>
              <a:ea typeface="Cambria" panose="02040503050406030204" pitchFamily="18" charset="0"/>
            </a:endParaRP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Between lessons - 5-10 minutes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Especially content heavy subjects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Quizzing at home – active learning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Little and often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Encouraging recall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Building long-term memory </a:t>
            </a:r>
          </a:p>
          <a:p>
            <a:pPr algn="ctr"/>
            <a:endParaRPr lang="en-GB" sz="4000" b="1" dirty="0">
              <a:solidFill>
                <a:srgbClr val="002060"/>
              </a:solidFill>
              <a:ea typeface="Cambria" panose="02040503050406030204" pitchFamily="18" charset="0"/>
            </a:endParaRPr>
          </a:p>
          <a:p>
            <a:pPr algn="ctr"/>
            <a:endParaRPr lang="en-GB" sz="3000" dirty="0">
              <a:solidFill>
                <a:srgbClr val="002060"/>
              </a:solidFill>
              <a:latin typeface="+mj-lt"/>
              <a:ea typeface="Cambria" panose="02040503050406030204" pitchFamily="18" charset="0"/>
            </a:endParaRPr>
          </a:p>
          <a:p>
            <a:pPr algn="ctr"/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638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985481" y="1547446"/>
            <a:ext cx="8006867" cy="3263202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965" y="5182408"/>
            <a:ext cx="1160478" cy="13465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6A0FF5-B0F6-8632-4461-9CB5E62205FE}"/>
              </a:ext>
            </a:extLst>
          </p:cNvPr>
          <p:cNvSpPr txBox="1"/>
          <p:nvPr/>
        </p:nvSpPr>
        <p:spPr>
          <a:xfrm>
            <a:off x="1919236" y="1724812"/>
            <a:ext cx="80731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Tracking</a:t>
            </a:r>
          </a:p>
          <a:p>
            <a:pPr algn="ctr"/>
            <a:endParaRPr lang="en-GB" sz="4000" b="1" dirty="0">
              <a:solidFill>
                <a:srgbClr val="002060"/>
              </a:solidFill>
              <a:ea typeface="Cambria" panose="02040503050406030204" pitchFamily="18" charset="0"/>
            </a:endParaRP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Checklists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Knowing exam boards/specifications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Progress tracking </a:t>
            </a:r>
          </a:p>
          <a:p>
            <a:pPr algn="ctr"/>
            <a:endParaRPr lang="en-GB" sz="3000" dirty="0">
              <a:solidFill>
                <a:srgbClr val="002060"/>
              </a:solidFill>
              <a:latin typeface="+mj-lt"/>
              <a:ea typeface="Cambria" panose="02040503050406030204" pitchFamily="18" charset="0"/>
            </a:endParaRPr>
          </a:p>
          <a:p>
            <a:pPr algn="ctr"/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09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60774" y="195312"/>
            <a:ext cx="11887200" cy="6468599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6A0FF5-B0F6-8632-4461-9CB5E62205FE}"/>
              </a:ext>
            </a:extLst>
          </p:cNvPr>
          <p:cNvSpPr txBox="1"/>
          <p:nvPr/>
        </p:nvSpPr>
        <p:spPr>
          <a:xfrm>
            <a:off x="3930819" y="250871"/>
            <a:ext cx="40992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 step plan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76D5D7-889F-6395-71BD-F3BB2843FBC9}"/>
              </a:ext>
            </a:extLst>
          </p:cNvPr>
          <p:cNvSpPr txBox="1"/>
          <p:nvPr/>
        </p:nvSpPr>
        <p:spPr>
          <a:xfrm>
            <a:off x="-8" y="800929"/>
            <a:ext cx="11960880" cy="5770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07000"/>
              </a:lnSpc>
              <a:buSzPts val="2500"/>
              <a:buFont typeface="+mj-lt"/>
              <a:buAutoNum type="arabicPeriod"/>
            </a:pPr>
            <a:r>
              <a:rPr lang="en-GB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</a:t>
            </a:r>
            <a:endParaRPr lang="en-GB" sz="27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</a:pPr>
            <a:r>
              <a:rPr lang="en-GB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dentify your strengths and weaknesses for a selected topic area</a:t>
            </a:r>
            <a:r>
              <a:rPr lang="en-GB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(red/amber/green)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buSzPts val="2500"/>
            </a:pPr>
            <a:r>
              <a:rPr lang="en-GB" sz="2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en-GB" sz="18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RESOLVE</a:t>
            </a:r>
            <a:endParaRPr lang="en-GB" sz="27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Pick a </a:t>
            </a:r>
            <a:r>
              <a:rPr lang="en-GB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weak</a:t>
            </a: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area</a:t>
            </a:r>
          </a:p>
          <a:p>
            <a:pPr marL="457200" algn="ctr">
              <a:lnSpc>
                <a:spcPct val="107000"/>
              </a:lnSpc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Revise it! – How you do this is up to you – </a:t>
            </a:r>
          </a:p>
          <a:p>
            <a:pPr marL="457200" algn="ctr">
              <a:lnSpc>
                <a:spcPct val="107000"/>
              </a:lnSpc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active flashcards, summarising videos, annotating guides, active recall activities etc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buSzPts val="2500"/>
            </a:pPr>
            <a:r>
              <a:rPr lang="en-GB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ASSESS</a:t>
            </a:r>
            <a:endParaRPr lang="en-GB" sz="27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Quizzes followed by exam questions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buSzPts val="2500"/>
            </a:pPr>
            <a:r>
              <a:rPr lang="en-GB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ANALYSE</a:t>
            </a:r>
            <a:endParaRPr lang="en-GB" sz="27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</a:t>
            </a:r>
            <a:r>
              <a:rPr lang="en-GB" sz="2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markschemes</a:t>
            </a: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carefully analyse where marks were lost and gained. Make corrections and </a:t>
            </a:r>
            <a:r>
              <a:rPr lang="en-GB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</a:t>
            </a: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corrections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buSzPts val="2500"/>
            </a:pPr>
            <a:r>
              <a:rPr lang="en-GB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REVIEW</a:t>
            </a:r>
            <a:endParaRPr lang="en-GB" sz="27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Track what you have just covered so you keep a record of your progress</a:t>
            </a:r>
          </a:p>
        </p:txBody>
      </p:sp>
    </p:spTree>
    <p:extLst>
      <p:ext uri="{BB962C8B-B14F-4D97-AF65-F5344CB8AC3E}">
        <p14:creationId xmlns:p14="http://schemas.microsoft.com/office/powerpoint/2010/main" val="20552709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137133" y="871694"/>
            <a:ext cx="9917723" cy="5114611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848" y="6101569"/>
            <a:ext cx="578304" cy="6710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6A0FF5-B0F6-8632-4461-9CB5E62205FE}"/>
              </a:ext>
            </a:extLst>
          </p:cNvPr>
          <p:cNvSpPr txBox="1"/>
          <p:nvPr/>
        </p:nvSpPr>
        <p:spPr>
          <a:xfrm>
            <a:off x="1055078" y="1278914"/>
            <a:ext cx="999977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Study Support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Extra to lessons…</a:t>
            </a:r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Homework (Satchel 1)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Academic mentoring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Intervention and revision sessions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Study Skills Day (Positively You)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Tutor – Revision &amp; Wellbeing Sessions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Pastoral mentoring</a:t>
            </a:r>
          </a:p>
          <a:p>
            <a:pPr algn="ctr"/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 </a:t>
            </a:r>
          </a:p>
          <a:p>
            <a:pPr algn="ctr"/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908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1137133" y="871694"/>
            <a:ext cx="9917723" cy="5114611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848" y="6101569"/>
            <a:ext cx="578304" cy="6710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D2ECCB0-5512-C311-B853-EEF3541A68C3}"/>
              </a:ext>
            </a:extLst>
          </p:cNvPr>
          <p:cNvSpPr txBox="1"/>
          <p:nvPr/>
        </p:nvSpPr>
        <p:spPr>
          <a:xfrm>
            <a:off x="2078966" y="1278914"/>
            <a:ext cx="77171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Support at home</a:t>
            </a:r>
          </a:p>
          <a:p>
            <a:pPr algn="ctr"/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 algn="ctr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Satchel 1 app   </a:t>
            </a:r>
            <a:endParaRPr lang="en-GB" sz="3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 algn="ctr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Encourage hobbies and other interests</a:t>
            </a:r>
          </a:p>
          <a:p>
            <a:pPr marL="571500" indent="-571500" algn="ctr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Research online + open days</a:t>
            </a:r>
          </a:p>
          <a:p>
            <a:pPr marL="571500" indent="-571500" algn="ctr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Points calculator (website)</a:t>
            </a:r>
          </a:p>
          <a:p>
            <a:pPr marL="571500" indent="-571500" algn="ctr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  <a:ea typeface="Cambria" panose="02040503050406030204" pitchFamily="18" charset="0"/>
              </a:rPr>
              <a:t>Discussions about subjects they enjoy</a:t>
            </a:r>
          </a:p>
          <a:p>
            <a:pPr marL="571500" indent="-571500" algn="ctr">
              <a:buFontTx/>
              <a:buChar char="-"/>
            </a:pPr>
            <a:endParaRPr lang="en-GB" sz="4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234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3265094" y="340466"/>
            <a:ext cx="8871597" cy="6156960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92" y="4423436"/>
            <a:ext cx="1690656" cy="196167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3511951" y="711168"/>
            <a:ext cx="83778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Attendance in KS4</a:t>
            </a:r>
          </a:p>
          <a:p>
            <a:pPr algn="ctr"/>
            <a:endParaRPr lang="en-GB" sz="5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GB" sz="3000" dirty="0">
              <a:solidFill>
                <a:srgbClr val="002060"/>
              </a:solidFill>
              <a:latin typeface="+mj-lt"/>
              <a:ea typeface="Cambria" panose="02040503050406030204" pitchFamily="18" charset="0"/>
            </a:endParaRPr>
          </a:p>
          <a:p>
            <a:pPr algn="ctr"/>
            <a:endParaRPr lang="en-GB" sz="3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91ACD820-A8CD-E940-463F-A54485EFDB1B}"/>
              </a:ext>
            </a:extLst>
          </p:cNvPr>
          <p:cNvSpPr txBox="1">
            <a:spLocks noChangeArrowheads="1"/>
          </p:cNvSpPr>
          <p:nvPr/>
        </p:nvSpPr>
        <p:spPr>
          <a:xfrm>
            <a:off x="3699597" y="1603720"/>
            <a:ext cx="8002587" cy="12239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GB" altLang="en-US" sz="4400" b="1" dirty="0">
                <a:solidFill>
                  <a:schemeClr val="hlink"/>
                </a:solidFill>
              </a:rPr>
              <a:t>90%</a:t>
            </a:r>
            <a:r>
              <a:rPr lang="en-GB" altLang="en-US" dirty="0"/>
              <a:t> </a:t>
            </a:r>
            <a:r>
              <a:rPr lang="en-GB" altLang="en-US" sz="2400" dirty="0"/>
              <a:t>attendance </a:t>
            </a:r>
            <a:r>
              <a:rPr lang="en-GB" altLang="en-US" sz="2400" b="1" dirty="0">
                <a:solidFill>
                  <a:srgbClr val="FF3300"/>
                </a:solidFill>
              </a:rPr>
              <a:t>=</a:t>
            </a:r>
            <a:r>
              <a:rPr lang="en-GB" altLang="en-US" dirty="0"/>
              <a:t> </a:t>
            </a:r>
            <a:r>
              <a:rPr lang="en-GB" altLang="en-US" sz="4400" b="1" dirty="0">
                <a:solidFill>
                  <a:schemeClr val="hlink"/>
                </a:solidFill>
              </a:rPr>
              <a:t>½ day missed</a:t>
            </a:r>
            <a:r>
              <a:rPr lang="en-GB" altLang="en-US" dirty="0"/>
              <a:t> </a:t>
            </a:r>
            <a:r>
              <a:rPr lang="en-GB" altLang="en-US" sz="2400" dirty="0"/>
              <a:t>every week!!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dirty="0"/>
              <a:t> </a:t>
            </a:r>
          </a:p>
          <a:p>
            <a:endParaRPr lang="en-GB" altLang="en-US" dirty="0"/>
          </a:p>
          <a:p>
            <a:endParaRPr lang="en-GB" altLang="en-US" dirty="0"/>
          </a:p>
        </p:txBody>
      </p:sp>
      <p:graphicFrame>
        <p:nvGraphicFramePr>
          <p:cNvPr id="178181" name="Group 5">
            <a:extLst>
              <a:ext uri="{FF2B5EF4-FFF2-40B4-BE49-F238E27FC236}">
                <a16:creationId xmlns:a16="http://schemas.microsoft.com/office/drawing/2014/main" id="{1AA944D9-A347-5562-FA9C-A544C6AB6B9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3039115"/>
              </p:ext>
            </p:extLst>
          </p:nvPr>
        </p:nvGraphicFramePr>
        <p:xfrm>
          <a:off x="6305298" y="3361004"/>
          <a:ext cx="5113338" cy="1584325"/>
        </p:xfrm>
        <a:graphic>
          <a:graphicData uri="http://schemas.openxmlformats.org/drawingml/2006/table">
            <a:tbl>
              <a:tblPr/>
              <a:tblGrid>
                <a:gridCol w="1022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3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1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39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286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Mon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Tue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Wed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Thur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Fri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6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UpDiag">
                      <a:fgClr>
                        <a:schemeClr val="accent1"/>
                      </a:fgClr>
                      <a:bgClr>
                        <a:srgbClr val="FFFFFF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?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5">
                      <a:fgClr>
                        <a:schemeClr val="accent1"/>
                      </a:fgClr>
                      <a:bgClr>
                        <a:srgbClr val="FFFFFF"/>
                      </a:bgClr>
                    </a:patt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UpDiag">
                      <a:fgClr>
                        <a:schemeClr val="accent1"/>
                      </a:fgClr>
                      <a:bgClr>
                        <a:srgbClr val="FFFFFF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7348" name="Picture 4" descr="attendance">
            <a:extLst>
              <a:ext uri="{FF2B5EF4-FFF2-40B4-BE49-F238E27FC236}">
                <a16:creationId xmlns:a16="http://schemas.microsoft.com/office/drawing/2014/main" id="{5C8D7CB8-C68E-6045-4BF6-26CC32019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27"/>
          <a:stretch>
            <a:fillRect/>
          </a:stretch>
        </p:blipFill>
        <p:spPr bwMode="auto">
          <a:xfrm>
            <a:off x="3596443" y="3032427"/>
            <a:ext cx="2576551" cy="231835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68" name="Rectangle 24">
            <a:extLst>
              <a:ext uri="{FF2B5EF4-FFF2-40B4-BE49-F238E27FC236}">
                <a16:creationId xmlns:a16="http://schemas.microsoft.com/office/drawing/2014/main" id="{5BF48B6D-E3A9-ABBB-3313-6238718D5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8666" y="5404275"/>
            <a:ext cx="44614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Absent half a day every week</a:t>
            </a:r>
          </a:p>
        </p:txBody>
      </p:sp>
      <p:sp>
        <p:nvSpPr>
          <p:cNvPr id="57369" name="AutoShape 25">
            <a:extLst>
              <a:ext uri="{FF2B5EF4-FFF2-40B4-BE49-F238E27FC236}">
                <a16:creationId xmlns:a16="http://schemas.microsoft.com/office/drawing/2014/main" id="{84AF820B-BA07-66BB-9F54-76E1E05B7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5579" y="4685138"/>
            <a:ext cx="144463" cy="719137"/>
          </a:xfrm>
          <a:prstGeom prst="upArrow">
            <a:avLst>
              <a:gd name="adj1" fmla="val 50000"/>
              <a:gd name="adj2" fmla="val 124450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6375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432080" y="338136"/>
            <a:ext cx="11495314" cy="6093144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C11EEA53-0868-C532-36A1-36FDFECE0440}"/>
              </a:ext>
            </a:extLst>
          </p:cNvPr>
          <p:cNvSpPr txBox="1">
            <a:spLocks noChangeArrowheads="1"/>
          </p:cNvSpPr>
          <p:nvPr/>
        </p:nvSpPr>
        <p:spPr>
          <a:xfrm>
            <a:off x="2036462" y="338137"/>
            <a:ext cx="10972800" cy="11398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3600" kern="1200" cap="all" spc="300" baseline="0">
                <a:solidFill>
                  <a:srgbClr val="FFFFFF"/>
                </a:solidFill>
                <a:highlight>
                  <a:srgbClr val="000000"/>
                </a:highlight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looks a little closer…..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45DCE52-C7DA-0935-BAD2-28FA27C8ED94}"/>
              </a:ext>
            </a:extLst>
          </p:cNvPr>
          <p:cNvSpPr txBox="1">
            <a:spLocks noChangeArrowheads="1"/>
          </p:cNvSpPr>
          <p:nvPr/>
        </p:nvSpPr>
        <p:spPr>
          <a:xfrm>
            <a:off x="740172" y="1638878"/>
            <a:ext cx="10424319" cy="16456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GB" altLang="en-US" sz="4800" b="1" dirty="0">
                <a:solidFill>
                  <a:srgbClr val="7030A0"/>
                </a:solidFill>
              </a:rPr>
              <a:t>1</a:t>
            </a:r>
            <a:r>
              <a:rPr lang="en-GB" altLang="en-US" sz="3200" b="1" dirty="0">
                <a:solidFill>
                  <a:srgbClr val="7030A0"/>
                </a:solidFill>
              </a:rPr>
              <a:t> school year</a:t>
            </a:r>
            <a:r>
              <a:rPr lang="en-GB" altLang="en-US" sz="3200" dirty="0">
                <a:solidFill>
                  <a:srgbClr val="7030A0"/>
                </a:solidFill>
              </a:rPr>
              <a:t> at </a:t>
            </a:r>
            <a:r>
              <a:rPr lang="en-GB" altLang="en-US" sz="6000" b="1" dirty="0">
                <a:solidFill>
                  <a:srgbClr val="7030A0"/>
                </a:solidFill>
              </a:rPr>
              <a:t>90%</a:t>
            </a:r>
            <a:r>
              <a:rPr lang="en-GB" altLang="en-US" sz="3200" dirty="0">
                <a:solidFill>
                  <a:srgbClr val="7030A0"/>
                </a:solidFill>
              </a:rPr>
              <a:t> attendance = </a:t>
            </a:r>
            <a:r>
              <a:rPr lang="en-GB" altLang="en-US" sz="6000" b="1" dirty="0">
                <a:solidFill>
                  <a:srgbClr val="7030A0"/>
                </a:solidFill>
              </a:rPr>
              <a:t>4</a:t>
            </a:r>
            <a:r>
              <a:rPr lang="en-GB" altLang="en-US" sz="3200" dirty="0">
                <a:solidFill>
                  <a:srgbClr val="7030A0"/>
                </a:solidFill>
              </a:rPr>
              <a:t> whole weeks of lessons </a:t>
            </a:r>
            <a:r>
              <a:rPr lang="en-GB" altLang="en-US" sz="3200" b="1" dirty="0">
                <a:solidFill>
                  <a:srgbClr val="7030A0"/>
                </a:solidFill>
              </a:rPr>
              <a:t>MISSED!</a:t>
            </a:r>
          </a:p>
        </p:txBody>
      </p:sp>
      <p:graphicFrame>
        <p:nvGraphicFramePr>
          <p:cNvPr id="5" name="Group 5">
            <a:extLst>
              <a:ext uri="{FF2B5EF4-FFF2-40B4-BE49-F238E27FC236}">
                <a16:creationId xmlns:a16="http://schemas.microsoft.com/office/drawing/2014/main" id="{AC3F89C4-2B47-D014-B88A-58ECDE2AAD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8542401"/>
              </p:ext>
            </p:extLst>
          </p:nvPr>
        </p:nvGraphicFramePr>
        <p:xfrm>
          <a:off x="2566989" y="4005263"/>
          <a:ext cx="6842125" cy="1477976"/>
        </p:xfrm>
        <a:graphic>
          <a:graphicData uri="http://schemas.openxmlformats.org/drawingml/2006/table">
            <a:tbl>
              <a:tblPr/>
              <a:tblGrid>
                <a:gridCol w="2328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6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6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59959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Sept                                                        July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644" marB="4564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marT="45644" marB="4564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?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644" marB="456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5">
                      <a:fgClr>
                        <a:schemeClr val="accent1"/>
                      </a:fgClr>
                      <a:bgClr>
                        <a:schemeClr val="tx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marT="45644" marB="456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4">
            <a:extLst>
              <a:ext uri="{FF2B5EF4-FFF2-40B4-BE49-F238E27FC236}">
                <a16:creationId xmlns:a16="http://schemas.microsoft.com/office/drawing/2014/main" id="{E05AE61A-DF16-1929-3AE8-6CDE1E19D9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6" y="3500438"/>
            <a:ext cx="18902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dirty="0">
                <a:solidFill>
                  <a:srgbClr val="CC0000"/>
                </a:solidFill>
                <a:latin typeface="Arial" panose="020B0604020202020204" pitchFamily="34" charset="0"/>
              </a:rPr>
              <a:t>38 school weeks</a:t>
            </a:r>
          </a:p>
        </p:txBody>
      </p:sp>
      <p:sp>
        <p:nvSpPr>
          <p:cNvPr id="8" name="Rectangle 17">
            <a:extLst>
              <a:ext uri="{FF2B5EF4-FFF2-40B4-BE49-F238E27FC236}">
                <a16:creationId xmlns:a16="http://schemas.microsoft.com/office/drawing/2014/main" id="{4BE9E8ED-790B-8440-4644-C3B7ABE83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4338" y="5802314"/>
            <a:ext cx="36695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200">
                <a:solidFill>
                  <a:srgbClr val="CC0000"/>
                </a:solidFill>
                <a:latin typeface="Arial" panose="020B0604020202020204" pitchFamily="34" charset="0"/>
              </a:rPr>
              <a:t>Absent for 4 weeks</a:t>
            </a:r>
          </a:p>
        </p:txBody>
      </p:sp>
      <p:sp>
        <p:nvSpPr>
          <p:cNvPr id="13" name="AutoShape 18">
            <a:extLst>
              <a:ext uri="{FF2B5EF4-FFF2-40B4-BE49-F238E27FC236}">
                <a16:creationId xmlns:a16="http://schemas.microsoft.com/office/drawing/2014/main" id="{0DE05F3C-BC2A-2802-7573-337F4B357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2400" y="5373688"/>
            <a:ext cx="71438" cy="576262"/>
          </a:xfrm>
          <a:prstGeom prst="upArrow">
            <a:avLst>
              <a:gd name="adj1" fmla="val 50000"/>
              <a:gd name="adj2" fmla="val 20166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chemeClr val="tx1"/>
              </a:solidFill>
            </a:endParaRPr>
          </a:p>
        </p:txBody>
      </p:sp>
      <p:sp>
        <p:nvSpPr>
          <p:cNvPr id="14" name="AutoShape 19">
            <a:extLst>
              <a:ext uri="{FF2B5EF4-FFF2-40B4-BE49-F238E27FC236}">
                <a16:creationId xmlns:a16="http://schemas.microsoft.com/office/drawing/2014/main" id="{AFEEFF56-58FC-8463-C3CA-54D957E7CD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6" y="4437064"/>
            <a:ext cx="5903913" cy="288925"/>
          </a:xfrm>
          <a:prstGeom prst="leftRightArrow">
            <a:avLst>
              <a:gd name="adj1" fmla="val 50000"/>
              <a:gd name="adj2" fmla="val 408681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0472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22" y="0"/>
            <a:ext cx="12192018" cy="685800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236310" y="390409"/>
            <a:ext cx="11691084" cy="6040871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2E9FD163-D3F0-D45F-D5F9-22EA6E7D9AE1}"/>
              </a:ext>
            </a:extLst>
          </p:cNvPr>
          <p:cNvSpPr txBox="1">
            <a:spLocks noChangeArrowheads="1"/>
          </p:cNvSpPr>
          <p:nvPr/>
        </p:nvSpPr>
        <p:spPr>
          <a:xfrm>
            <a:off x="1086899" y="524147"/>
            <a:ext cx="10972796" cy="113982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3600" kern="1200" cap="all" spc="300" baseline="0">
                <a:solidFill>
                  <a:srgbClr val="FFFFFF"/>
                </a:solidFill>
                <a:highlight>
                  <a:srgbClr val="000000"/>
                </a:highligh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4000" b="1" dirty="0">
                <a:solidFill>
                  <a:srgbClr val="00B050"/>
                </a:solidFill>
                <a:latin typeface="+mn-lt"/>
              </a:rPr>
              <a:t>90% </a:t>
            </a:r>
            <a:r>
              <a:rPr lang="en-GB" sz="4000" dirty="0"/>
              <a:t>attendance over </a:t>
            </a:r>
            <a:r>
              <a:rPr lang="en-GB" sz="4000" b="1" dirty="0">
                <a:solidFill>
                  <a:srgbClr val="00B050"/>
                </a:solidFill>
                <a:latin typeface="+mn-lt"/>
              </a:rPr>
              <a:t>5</a:t>
            </a:r>
            <a:r>
              <a:rPr lang="en-GB" sz="4000" dirty="0"/>
              <a:t> years of secondary school….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7E13819-4A05-4671-54FD-AAD502EEC428}"/>
              </a:ext>
            </a:extLst>
          </p:cNvPr>
          <p:cNvSpPr txBox="1">
            <a:spLocks noChangeArrowheads="1"/>
          </p:cNvSpPr>
          <p:nvPr/>
        </p:nvSpPr>
        <p:spPr>
          <a:xfrm>
            <a:off x="2310887" y="1576274"/>
            <a:ext cx="8218485" cy="1016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SzPct val="7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GB" altLang="en-US" sz="4400" dirty="0">
                <a:solidFill>
                  <a:srgbClr val="FF3300"/>
                </a:solidFill>
              </a:rPr>
              <a:t>=</a:t>
            </a:r>
            <a:r>
              <a:rPr lang="en-GB" altLang="en-US" dirty="0"/>
              <a:t> </a:t>
            </a:r>
            <a:r>
              <a:rPr lang="en-GB" altLang="en-US" sz="4000" b="1" dirty="0">
                <a:solidFill>
                  <a:srgbClr val="00B050"/>
                </a:solidFill>
              </a:rPr>
              <a:t>½</a:t>
            </a:r>
            <a:r>
              <a:rPr lang="en-GB" altLang="en-US" sz="4000" dirty="0">
                <a:solidFill>
                  <a:srgbClr val="00FF00"/>
                </a:solidFill>
              </a:rPr>
              <a:t> </a:t>
            </a:r>
            <a:r>
              <a:rPr lang="en-GB" altLang="en-US" dirty="0"/>
              <a:t>a school </a:t>
            </a:r>
            <a:r>
              <a:rPr lang="en-GB" altLang="en-US" sz="3600" b="1" dirty="0">
                <a:solidFill>
                  <a:srgbClr val="00B050"/>
                </a:solidFill>
              </a:rPr>
              <a:t>year missed</a:t>
            </a:r>
          </a:p>
        </p:txBody>
      </p:sp>
      <p:graphicFrame>
        <p:nvGraphicFramePr>
          <p:cNvPr id="15" name="Group 4">
            <a:extLst>
              <a:ext uri="{FF2B5EF4-FFF2-40B4-BE49-F238E27FC236}">
                <a16:creationId xmlns:a16="http://schemas.microsoft.com/office/drawing/2014/main" id="{CE77202C-1EB6-F1DD-7113-1D0380C8C36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0980672"/>
              </p:ext>
            </p:extLst>
          </p:nvPr>
        </p:nvGraphicFramePr>
        <p:xfrm>
          <a:off x="2094709" y="2510988"/>
          <a:ext cx="8002587" cy="3621094"/>
        </p:xfrm>
        <a:graphic>
          <a:graphicData uri="http://schemas.openxmlformats.org/drawingml/2006/table">
            <a:tbl>
              <a:tblPr/>
              <a:tblGrid>
                <a:gridCol w="72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5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86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7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70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70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2548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302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566838">
                <a:tc gridSpan="1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Sept                                                                              July</a:t>
                      </a: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7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Y7</a:t>
                      </a: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7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Y8</a:t>
                      </a: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6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Y9</a:t>
                      </a: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½ a year absent from school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Y10</a:t>
                      </a: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Y11</a:t>
                      </a: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EA60C7B-3325-408C-BEBA-02F977D58581}"/>
              </a:ext>
            </a:extLst>
          </p:cNvPr>
          <p:cNvSpPr/>
          <p:nvPr/>
        </p:nvSpPr>
        <p:spPr>
          <a:xfrm>
            <a:off x="55309" y="90435"/>
            <a:ext cx="3154480" cy="4210260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We will always support all families having difficulties with attendance. Please communicate as much information as you can to the team so that we can support</a:t>
            </a:r>
          </a:p>
        </p:txBody>
      </p:sp>
    </p:spTree>
    <p:extLst>
      <p:ext uri="{BB962C8B-B14F-4D97-AF65-F5344CB8AC3E}">
        <p14:creationId xmlns:p14="http://schemas.microsoft.com/office/powerpoint/2010/main" val="39005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0" y="-1"/>
            <a:ext cx="12192000" cy="685799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323F826-65A2-3373-E972-8FB7938B8097}"/>
              </a:ext>
            </a:extLst>
          </p:cNvPr>
          <p:cNvSpPr/>
          <p:nvPr/>
        </p:nvSpPr>
        <p:spPr>
          <a:xfrm>
            <a:off x="2908684" y="316550"/>
            <a:ext cx="5706629" cy="576123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2">
            <a:extLst>
              <a:ext uri="{FF2B5EF4-FFF2-40B4-BE49-F238E27FC236}">
                <a16:creationId xmlns:a16="http://schemas.microsoft.com/office/drawing/2014/main" id="{715B1416-8A7A-AE71-0C41-87605F6B599C}"/>
              </a:ext>
            </a:extLst>
          </p:cNvPr>
          <p:cNvGrpSpPr/>
          <p:nvPr/>
        </p:nvGrpSpPr>
        <p:grpSpPr>
          <a:xfrm>
            <a:off x="-687773" y="2580470"/>
            <a:ext cx="12989242" cy="2152763"/>
            <a:chOff x="0" y="0"/>
            <a:chExt cx="24263350" cy="4259580"/>
          </a:xfrm>
        </p:grpSpPr>
        <p:sp>
          <p:nvSpPr>
            <p:cNvPr id="35" name="Freeform 3">
              <a:extLst>
                <a:ext uri="{FF2B5EF4-FFF2-40B4-BE49-F238E27FC236}">
                  <a16:creationId xmlns:a16="http://schemas.microsoft.com/office/drawing/2014/main" id="{330240E4-019B-3295-5462-56D3533D83F4}"/>
                </a:ext>
              </a:extLst>
            </p:cNvPr>
            <p:cNvSpPr/>
            <p:nvPr/>
          </p:nvSpPr>
          <p:spPr>
            <a:xfrm>
              <a:off x="50800" y="-10160"/>
              <a:ext cx="24161750" cy="4245610"/>
            </a:xfrm>
            <a:custGeom>
              <a:avLst/>
              <a:gdLst/>
              <a:ahLst/>
              <a:cxnLst/>
              <a:rect l="l" t="t" r="r" b="b"/>
              <a:pathLst>
                <a:path w="24161750" h="4245610">
                  <a:moveTo>
                    <a:pt x="0" y="1521460"/>
                  </a:moveTo>
                  <a:cubicBezTo>
                    <a:pt x="19050" y="1361440"/>
                    <a:pt x="33020" y="1322070"/>
                    <a:pt x="50800" y="1285240"/>
                  </a:cubicBezTo>
                  <a:cubicBezTo>
                    <a:pt x="67310" y="1249680"/>
                    <a:pt x="90170" y="1214120"/>
                    <a:pt x="115570" y="1183640"/>
                  </a:cubicBezTo>
                  <a:cubicBezTo>
                    <a:pt x="142240" y="1153160"/>
                    <a:pt x="171450" y="1123950"/>
                    <a:pt x="204470" y="1099820"/>
                  </a:cubicBezTo>
                  <a:cubicBezTo>
                    <a:pt x="236220" y="1076960"/>
                    <a:pt x="273050" y="1055370"/>
                    <a:pt x="309880" y="1040130"/>
                  </a:cubicBezTo>
                  <a:cubicBezTo>
                    <a:pt x="346710" y="1024890"/>
                    <a:pt x="426720" y="1008380"/>
                    <a:pt x="426720" y="1007110"/>
                  </a:cubicBezTo>
                  <a:cubicBezTo>
                    <a:pt x="426720" y="1007110"/>
                    <a:pt x="643890" y="971550"/>
                    <a:pt x="774700" y="952500"/>
                  </a:cubicBezTo>
                  <a:cubicBezTo>
                    <a:pt x="941070" y="927100"/>
                    <a:pt x="1162050" y="895350"/>
                    <a:pt x="1347470" y="869950"/>
                  </a:cubicBezTo>
                  <a:cubicBezTo>
                    <a:pt x="1521460" y="847090"/>
                    <a:pt x="1678940" y="819150"/>
                    <a:pt x="1852930" y="805180"/>
                  </a:cubicBezTo>
                  <a:cubicBezTo>
                    <a:pt x="2037080" y="791210"/>
                    <a:pt x="2222500" y="784860"/>
                    <a:pt x="2420620" y="787400"/>
                  </a:cubicBezTo>
                  <a:cubicBezTo>
                    <a:pt x="2639060" y="792480"/>
                    <a:pt x="2899410" y="801370"/>
                    <a:pt x="3110230" y="834390"/>
                  </a:cubicBezTo>
                  <a:cubicBezTo>
                    <a:pt x="3293110" y="863600"/>
                    <a:pt x="3451860" y="904240"/>
                    <a:pt x="3613150" y="960120"/>
                  </a:cubicBezTo>
                  <a:cubicBezTo>
                    <a:pt x="3771900" y="1016000"/>
                    <a:pt x="3921760" y="1083310"/>
                    <a:pt x="4072890" y="1169670"/>
                  </a:cubicBezTo>
                  <a:cubicBezTo>
                    <a:pt x="4234180" y="1263650"/>
                    <a:pt x="4409440" y="1386840"/>
                    <a:pt x="4549140" y="1510030"/>
                  </a:cubicBezTo>
                  <a:cubicBezTo>
                    <a:pt x="4677410" y="1623060"/>
                    <a:pt x="4766310" y="1744980"/>
                    <a:pt x="4884420" y="1873250"/>
                  </a:cubicBezTo>
                  <a:cubicBezTo>
                    <a:pt x="5016500" y="2016760"/>
                    <a:pt x="5152390" y="2197100"/>
                    <a:pt x="5300980" y="2327910"/>
                  </a:cubicBezTo>
                  <a:cubicBezTo>
                    <a:pt x="5440680" y="2452370"/>
                    <a:pt x="5589270" y="2559050"/>
                    <a:pt x="5745480" y="2646680"/>
                  </a:cubicBezTo>
                  <a:cubicBezTo>
                    <a:pt x="5896610" y="2733040"/>
                    <a:pt x="6057900" y="2804160"/>
                    <a:pt x="6223000" y="2851150"/>
                  </a:cubicBezTo>
                  <a:cubicBezTo>
                    <a:pt x="6388100" y="2896870"/>
                    <a:pt x="6563360" y="2928620"/>
                    <a:pt x="6733540" y="2927350"/>
                  </a:cubicBezTo>
                  <a:cubicBezTo>
                    <a:pt x="6903720" y="2927350"/>
                    <a:pt x="7085330" y="2901950"/>
                    <a:pt x="7244080" y="2846070"/>
                  </a:cubicBezTo>
                  <a:cubicBezTo>
                    <a:pt x="7399020" y="2791460"/>
                    <a:pt x="7532370" y="2701290"/>
                    <a:pt x="7675880" y="2602230"/>
                  </a:cubicBezTo>
                  <a:cubicBezTo>
                    <a:pt x="7837170" y="2491740"/>
                    <a:pt x="8003540" y="2336800"/>
                    <a:pt x="8158480" y="2205990"/>
                  </a:cubicBezTo>
                  <a:cubicBezTo>
                    <a:pt x="8305800" y="2081530"/>
                    <a:pt x="8442960" y="1953260"/>
                    <a:pt x="8585200" y="1838960"/>
                  </a:cubicBezTo>
                  <a:cubicBezTo>
                    <a:pt x="8718550" y="1731010"/>
                    <a:pt x="8837930" y="1634490"/>
                    <a:pt x="8982710" y="1536700"/>
                  </a:cubicBezTo>
                  <a:cubicBezTo>
                    <a:pt x="9142730" y="1428750"/>
                    <a:pt x="9333230" y="1315720"/>
                    <a:pt x="9507220" y="1221740"/>
                  </a:cubicBezTo>
                  <a:cubicBezTo>
                    <a:pt x="9671050" y="1134110"/>
                    <a:pt x="9831070" y="1050290"/>
                    <a:pt x="9996170" y="990600"/>
                  </a:cubicBezTo>
                  <a:cubicBezTo>
                    <a:pt x="10154920" y="932180"/>
                    <a:pt x="10313670" y="895350"/>
                    <a:pt x="10477500" y="861060"/>
                  </a:cubicBezTo>
                  <a:cubicBezTo>
                    <a:pt x="10646410" y="825500"/>
                    <a:pt x="10821670" y="797560"/>
                    <a:pt x="10995660" y="783590"/>
                  </a:cubicBezTo>
                  <a:cubicBezTo>
                    <a:pt x="11170920" y="768350"/>
                    <a:pt x="11351260" y="769620"/>
                    <a:pt x="11526520" y="775970"/>
                  </a:cubicBezTo>
                  <a:cubicBezTo>
                    <a:pt x="11697970" y="783590"/>
                    <a:pt x="11852910" y="798830"/>
                    <a:pt x="12033250" y="822960"/>
                  </a:cubicBezTo>
                  <a:cubicBezTo>
                    <a:pt x="12240260" y="850900"/>
                    <a:pt x="12492990" y="877570"/>
                    <a:pt x="12697460" y="943610"/>
                  </a:cubicBezTo>
                  <a:cubicBezTo>
                    <a:pt x="12884150" y="1003300"/>
                    <a:pt x="13041630" y="1102360"/>
                    <a:pt x="13211811" y="1187450"/>
                  </a:cubicBezTo>
                  <a:cubicBezTo>
                    <a:pt x="13383261" y="1272540"/>
                    <a:pt x="13566139" y="1353820"/>
                    <a:pt x="13723620" y="1455420"/>
                  </a:cubicBezTo>
                  <a:cubicBezTo>
                    <a:pt x="13874750" y="1553210"/>
                    <a:pt x="14004289" y="1666240"/>
                    <a:pt x="14141450" y="1780540"/>
                  </a:cubicBezTo>
                  <a:cubicBezTo>
                    <a:pt x="14283689" y="1897380"/>
                    <a:pt x="14427200" y="2019300"/>
                    <a:pt x="14563089" y="2147570"/>
                  </a:cubicBezTo>
                  <a:cubicBezTo>
                    <a:pt x="14701520" y="2278380"/>
                    <a:pt x="14829789" y="2429510"/>
                    <a:pt x="14964411" y="2559050"/>
                  </a:cubicBezTo>
                  <a:cubicBezTo>
                    <a:pt x="15092680" y="2684780"/>
                    <a:pt x="15196820" y="2837180"/>
                    <a:pt x="15354300" y="2915920"/>
                  </a:cubicBezTo>
                  <a:cubicBezTo>
                    <a:pt x="15521939" y="3001010"/>
                    <a:pt x="15759430" y="3016250"/>
                    <a:pt x="15949930" y="3034030"/>
                  </a:cubicBezTo>
                  <a:cubicBezTo>
                    <a:pt x="16121380" y="3050540"/>
                    <a:pt x="16286480" y="3069590"/>
                    <a:pt x="16442689" y="3031490"/>
                  </a:cubicBezTo>
                  <a:cubicBezTo>
                    <a:pt x="16598900" y="2992120"/>
                    <a:pt x="16750030" y="2893060"/>
                    <a:pt x="16885920" y="2801620"/>
                  </a:cubicBezTo>
                  <a:cubicBezTo>
                    <a:pt x="17021811" y="2710180"/>
                    <a:pt x="17136111" y="2595880"/>
                    <a:pt x="17259300" y="2484120"/>
                  </a:cubicBezTo>
                  <a:cubicBezTo>
                    <a:pt x="17388839" y="2367280"/>
                    <a:pt x="17513300" y="2227580"/>
                    <a:pt x="17645380" y="2113280"/>
                  </a:cubicBezTo>
                  <a:cubicBezTo>
                    <a:pt x="17771111" y="2005330"/>
                    <a:pt x="17899380" y="1908810"/>
                    <a:pt x="18035270" y="1816100"/>
                  </a:cubicBezTo>
                  <a:cubicBezTo>
                    <a:pt x="18173700" y="1720850"/>
                    <a:pt x="18307050" y="1615440"/>
                    <a:pt x="18469611" y="1548130"/>
                  </a:cubicBezTo>
                  <a:cubicBezTo>
                    <a:pt x="18646139" y="1473200"/>
                    <a:pt x="18867120" y="1442720"/>
                    <a:pt x="19058889" y="1402080"/>
                  </a:cubicBezTo>
                  <a:cubicBezTo>
                    <a:pt x="19237961" y="1363980"/>
                    <a:pt x="19408139" y="1328420"/>
                    <a:pt x="19584670" y="1309370"/>
                  </a:cubicBezTo>
                  <a:cubicBezTo>
                    <a:pt x="19762470" y="1289050"/>
                    <a:pt x="19982180" y="1291590"/>
                    <a:pt x="20121880" y="1282700"/>
                  </a:cubicBezTo>
                  <a:cubicBezTo>
                    <a:pt x="20210780" y="1276350"/>
                    <a:pt x="20311111" y="1304290"/>
                    <a:pt x="20340320" y="1266190"/>
                  </a:cubicBezTo>
                  <a:cubicBezTo>
                    <a:pt x="20369530" y="1225550"/>
                    <a:pt x="20303489" y="1134110"/>
                    <a:pt x="20290789" y="1040130"/>
                  </a:cubicBezTo>
                  <a:cubicBezTo>
                    <a:pt x="20271739" y="891540"/>
                    <a:pt x="20195539" y="613410"/>
                    <a:pt x="20264120" y="449580"/>
                  </a:cubicBezTo>
                  <a:cubicBezTo>
                    <a:pt x="20330161" y="288290"/>
                    <a:pt x="20510500" y="114300"/>
                    <a:pt x="20689570" y="60960"/>
                  </a:cubicBezTo>
                  <a:cubicBezTo>
                    <a:pt x="20899120" y="0"/>
                    <a:pt x="21248370" y="128270"/>
                    <a:pt x="21471889" y="190500"/>
                  </a:cubicBezTo>
                  <a:cubicBezTo>
                    <a:pt x="21649689" y="240030"/>
                    <a:pt x="21776689" y="316230"/>
                    <a:pt x="21936711" y="378460"/>
                  </a:cubicBezTo>
                  <a:cubicBezTo>
                    <a:pt x="22103080" y="441960"/>
                    <a:pt x="22288500" y="492760"/>
                    <a:pt x="22451061" y="567690"/>
                  </a:cubicBezTo>
                  <a:cubicBezTo>
                    <a:pt x="22603461" y="637540"/>
                    <a:pt x="22734270" y="737870"/>
                    <a:pt x="22884130" y="807720"/>
                  </a:cubicBezTo>
                  <a:cubicBezTo>
                    <a:pt x="23033989" y="877570"/>
                    <a:pt x="23210520" y="924560"/>
                    <a:pt x="23351489" y="988060"/>
                  </a:cubicBezTo>
                  <a:cubicBezTo>
                    <a:pt x="23473411" y="1042670"/>
                    <a:pt x="23632161" y="1144270"/>
                    <a:pt x="23681689" y="1158240"/>
                  </a:cubicBezTo>
                  <a:cubicBezTo>
                    <a:pt x="23696930" y="1162050"/>
                    <a:pt x="23699470" y="1158240"/>
                    <a:pt x="23710900" y="1160780"/>
                  </a:cubicBezTo>
                  <a:cubicBezTo>
                    <a:pt x="23727411" y="1164590"/>
                    <a:pt x="23750270" y="1178560"/>
                    <a:pt x="23769320" y="1186180"/>
                  </a:cubicBezTo>
                  <a:cubicBezTo>
                    <a:pt x="23789639" y="1193800"/>
                    <a:pt x="23815039" y="1197610"/>
                    <a:pt x="23831550" y="1205230"/>
                  </a:cubicBezTo>
                  <a:cubicBezTo>
                    <a:pt x="23842980" y="1210310"/>
                    <a:pt x="23848061" y="1219200"/>
                    <a:pt x="23858220" y="1224280"/>
                  </a:cubicBezTo>
                  <a:cubicBezTo>
                    <a:pt x="23867111" y="1229360"/>
                    <a:pt x="23877270" y="1230630"/>
                    <a:pt x="23887430" y="1236980"/>
                  </a:cubicBezTo>
                  <a:cubicBezTo>
                    <a:pt x="23902670" y="1245870"/>
                    <a:pt x="23919180" y="1266190"/>
                    <a:pt x="23935689" y="1280160"/>
                  </a:cubicBezTo>
                  <a:cubicBezTo>
                    <a:pt x="23952200" y="1292860"/>
                    <a:pt x="23975061" y="1305560"/>
                    <a:pt x="23987761" y="1316990"/>
                  </a:cubicBezTo>
                  <a:cubicBezTo>
                    <a:pt x="23996650" y="1325880"/>
                    <a:pt x="23999189" y="1336040"/>
                    <a:pt x="24006811" y="1343660"/>
                  </a:cubicBezTo>
                  <a:cubicBezTo>
                    <a:pt x="24013161" y="1351280"/>
                    <a:pt x="24023320" y="1356360"/>
                    <a:pt x="24030939" y="1365250"/>
                  </a:cubicBezTo>
                  <a:cubicBezTo>
                    <a:pt x="24041100" y="1379220"/>
                    <a:pt x="24051261" y="1403350"/>
                    <a:pt x="24062689" y="1421130"/>
                  </a:cubicBezTo>
                  <a:cubicBezTo>
                    <a:pt x="24074120" y="1440180"/>
                    <a:pt x="24091900" y="1457960"/>
                    <a:pt x="24099520" y="1474470"/>
                  </a:cubicBezTo>
                  <a:cubicBezTo>
                    <a:pt x="24105870" y="1484630"/>
                    <a:pt x="24104600" y="1494790"/>
                    <a:pt x="24109680" y="1504950"/>
                  </a:cubicBezTo>
                  <a:cubicBezTo>
                    <a:pt x="24113489" y="1515110"/>
                    <a:pt x="24121111" y="1521460"/>
                    <a:pt x="24124920" y="1532890"/>
                  </a:cubicBezTo>
                  <a:cubicBezTo>
                    <a:pt x="24131270" y="1549400"/>
                    <a:pt x="24132539" y="1576070"/>
                    <a:pt x="24137620" y="1596390"/>
                  </a:cubicBezTo>
                  <a:cubicBezTo>
                    <a:pt x="24142700" y="1616710"/>
                    <a:pt x="24154130" y="1640840"/>
                    <a:pt x="24156670" y="1657350"/>
                  </a:cubicBezTo>
                  <a:cubicBezTo>
                    <a:pt x="24157939" y="1670050"/>
                    <a:pt x="24154130" y="1678940"/>
                    <a:pt x="24155400" y="1690370"/>
                  </a:cubicBezTo>
                  <a:cubicBezTo>
                    <a:pt x="24156670" y="1700530"/>
                    <a:pt x="24160480" y="1709420"/>
                    <a:pt x="24161750" y="1722120"/>
                  </a:cubicBezTo>
                  <a:cubicBezTo>
                    <a:pt x="24161750" y="1739900"/>
                    <a:pt x="24154130" y="1764030"/>
                    <a:pt x="24152861" y="1785620"/>
                  </a:cubicBezTo>
                  <a:cubicBezTo>
                    <a:pt x="24150320" y="1807210"/>
                    <a:pt x="24154130" y="1832610"/>
                    <a:pt x="24150320" y="1850390"/>
                  </a:cubicBezTo>
                  <a:cubicBezTo>
                    <a:pt x="24149050" y="1863090"/>
                    <a:pt x="24142700" y="1870710"/>
                    <a:pt x="24140161" y="1880870"/>
                  </a:cubicBezTo>
                  <a:cubicBezTo>
                    <a:pt x="24137620" y="1891030"/>
                    <a:pt x="24138889" y="1901190"/>
                    <a:pt x="24135080" y="1912620"/>
                  </a:cubicBezTo>
                  <a:cubicBezTo>
                    <a:pt x="24130000" y="1929130"/>
                    <a:pt x="24114761" y="1950720"/>
                    <a:pt x="24107139" y="1969770"/>
                  </a:cubicBezTo>
                  <a:cubicBezTo>
                    <a:pt x="24098250" y="1990090"/>
                    <a:pt x="24093170" y="2019300"/>
                    <a:pt x="24084280" y="2030730"/>
                  </a:cubicBezTo>
                  <a:cubicBezTo>
                    <a:pt x="24080470" y="2037080"/>
                    <a:pt x="24075389" y="2035810"/>
                    <a:pt x="24071580" y="2040890"/>
                  </a:cubicBezTo>
                  <a:cubicBezTo>
                    <a:pt x="24063961" y="2051050"/>
                    <a:pt x="24062689" y="2067560"/>
                    <a:pt x="24049989" y="2085340"/>
                  </a:cubicBezTo>
                  <a:cubicBezTo>
                    <a:pt x="24024589" y="2119630"/>
                    <a:pt x="23963630" y="2185670"/>
                    <a:pt x="23914100" y="2221230"/>
                  </a:cubicBezTo>
                  <a:cubicBezTo>
                    <a:pt x="23865839" y="2255520"/>
                    <a:pt x="23812500" y="2263140"/>
                    <a:pt x="23759161" y="2297430"/>
                  </a:cubicBezTo>
                  <a:cubicBezTo>
                    <a:pt x="23691850" y="2340610"/>
                    <a:pt x="23638511" y="2413000"/>
                    <a:pt x="23547070" y="2471420"/>
                  </a:cubicBezTo>
                  <a:cubicBezTo>
                    <a:pt x="23411180" y="2559050"/>
                    <a:pt x="23167339" y="2637790"/>
                    <a:pt x="22998430" y="2740660"/>
                  </a:cubicBezTo>
                  <a:cubicBezTo>
                    <a:pt x="22838411" y="2839720"/>
                    <a:pt x="22697439" y="2961640"/>
                    <a:pt x="22553930" y="3073400"/>
                  </a:cubicBezTo>
                  <a:cubicBezTo>
                    <a:pt x="22415500" y="3182620"/>
                    <a:pt x="22303739" y="3300730"/>
                    <a:pt x="22150070" y="3403600"/>
                  </a:cubicBezTo>
                  <a:cubicBezTo>
                    <a:pt x="21976080" y="3521710"/>
                    <a:pt x="21758911" y="3691890"/>
                    <a:pt x="21558250" y="3735070"/>
                  </a:cubicBezTo>
                  <a:cubicBezTo>
                    <a:pt x="21377911" y="3771900"/>
                    <a:pt x="21154389" y="3766820"/>
                    <a:pt x="21012150" y="3683000"/>
                  </a:cubicBezTo>
                  <a:cubicBezTo>
                    <a:pt x="20871180" y="3601720"/>
                    <a:pt x="20772120" y="3408680"/>
                    <a:pt x="20708620" y="3246120"/>
                  </a:cubicBezTo>
                  <a:cubicBezTo>
                    <a:pt x="20643850" y="3078480"/>
                    <a:pt x="20657820" y="2838450"/>
                    <a:pt x="20632420" y="2691130"/>
                  </a:cubicBezTo>
                  <a:cubicBezTo>
                    <a:pt x="20615911" y="2592070"/>
                    <a:pt x="20623530" y="2476500"/>
                    <a:pt x="20584161" y="2446020"/>
                  </a:cubicBezTo>
                  <a:cubicBezTo>
                    <a:pt x="20560030" y="2425700"/>
                    <a:pt x="20529550" y="2448560"/>
                    <a:pt x="20481289" y="2449830"/>
                  </a:cubicBezTo>
                  <a:cubicBezTo>
                    <a:pt x="20374611" y="2454910"/>
                    <a:pt x="20133311" y="2459990"/>
                    <a:pt x="19958050" y="2473960"/>
                  </a:cubicBezTo>
                  <a:cubicBezTo>
                    <a:pt x="19778980" y="2487930"/>
                    <a:pt x="19598639" y="2498090"/>
                    <a:pt x="19419570" y="2532380"/>
                  </a:cubicBezTo>
                  <a:cubicBezTo>
                    <a:pt x="19235420" y="2567940"/>
                    <a:pt x="19029680" y="2604770"/>
                    <a:pt x="18865850" y="2682240"/>
                  </a:cubicBezTo>
                  <a:cubicBezTo>
                    <a:pt x="18714720" y="2754630"/>
                    <a:pt x="18592800" y="2861310"/>
                    <a:pt x="18465800" y="2970530"/>
                  </a:cubicBezTo>
                  <a:cubicBezTo>
                    <a:pt x="18333720" y="3084830"/>
                    <a:pt x="18227039" y="3227070"/>
                    <a:pt x="18089880" y="3352800"/>
                  </a:cubicBezTo>
                  <a:cubicBezTo>
                    <a:pt x="17942561" y="3488690"/>
                    <a:pt x="17767300" y="3637280"/>
                    <a:pt x="17607280" y="3755390"/>
                  </a:cubicBezTo>
                  <a:cubicBezTo>
                    <a:pt x="17465039" y="3860800"/>
                    <a:pt x="17341850" y="3958590"/>
                    <a:pt x="17185639" y="4033520"/>
                  </a:cubicBezTo>
                  <a:cubicBezTo>
                    <a:pt x="17014189" y="4116070"/>
                    <a:pt x="16807180" y="4187190"/>
                    <a:pt x="16616680" y="4217670"/>
                  </a:cubicBezTo>
                  <a:cubicBezTo>
                    <a:pt x="16433800" y="4245610"/>
                    <a:pt x="16249650" y="4222750"/>
                    <a:pt x="16066770" y="4218940"/>
                  </a:cubicBezTo>
                  <a:cubicBezTo>
                    <a:pt x="15885161" y="4213860"/>
                    <a:pt x="15701011" y="4221480"/>
                    <a:pt x="15525750" y="4193540"/>
                  </a:cubicBezTo>
                  <a:cubicBezTo>
                    <a:pt x="15355570" y="4165600"/>
                    <a:pt x="15190470" y="4118610"/>
                    <a:pt x="15030450" y="4052570"/>
                  </a:cubicBezTo>
                  <a:cubicBezTo>
                    <a:pt x="14866620" y="3983990"/>
                    <a:pt x="14696439" y="3891280"/>
                    <a:pt x="14552930" y="3787140"/>
                  </a:cubicBezTo>
                  <a:cubicBezTo>
                    <a:pt x="14414500" y="3688080"/>
                    <a:pt x="14305280" y="3563620"/>
                    <a:pt x="14184630" y="3446780"/>
                  </a:cubicBezTo>
                  <a:cubicBezTo>
                    <a:pt x="14062711" y="3327400"/>
                    <a:pt x="13949680" y="3199130"/>
                    <a:pt x="13826489" y="3078480"/>
                  </a:cubicBezTo>
                  <a:cubicBezTo>
                    <a:pt x="13702030" y="2957830"/>
                    <a:pt x="13576300" y="2833370"/>
                    <a:pt x="13442950" y="2724150"/>
                  </a:cubicBezTo>
                  <a:cubicBezTo>
                    <a:pt x="13309600" y="2616200"/>
                    <a:pt x="13168630" y="2520950"/>
                    <a:pt x="13025120" y="2428240"/>
                  </a:cubicBezTo>
                  <a:cubicBezTo>
                    <a:pt x="12881610" y="2336800"/>
                    <a:pt x="12739370" y="2241550"/>
                    <a:pt x="12583160" y="2172970"/>
                  </a:cubicBezTo>
                  <a:cubicBezTo>
                    <a:pt x="12425680" y="2103120"/>
                    <a:pt x="12252960" y="2052320"/>
                    <a:pt x="12086590" y="2015490"/>
                  </a:cubicBezTo>
                  <a:cubicBezTo>
                    <a:pt x="11922760" y="1979930"/>
                    <a:pt x="11758930" y="1964690"/>
                    <a:pt x="11591290" y="1954530"/>
                  </a:cubicBezTo>
                  <a:cubicBezTo>
                    <a:pt x="11418570" y="1943100"/>
                    <a:pt x="11245850" y="1935480"/>
                    <a:pt x="11064240" y="1954530"/>
                  </a:cubicBezTo>
                  <a:cubicBezTo>
                    <a:pt x="10864850" y="1973580"/>
                    <a:pt x="10631170" y="2014220"/>
                    <a:pt x="10441940" y="2080260"/>
                  </a:cubicBezTo>
                  <a:cubicBezTo>
                    <a:pt x="10269220" y="2142490"/>
                    <a:pt x="10129520" y="2239010"/>
                    <a:pt x="9970770" y="2325370"/>
                  </a:cubicBezTo>
                  <a:cubicBezTo>
                    <a:pt x="9806940" y="2414270"/>
                    <a:pt x="9622790" y="2500630"/>
                    <a:pt x="9475470" y="2609850"/>
                  </a:cubicBezTo>
                  <a:cubicBezTo>
                    <a:pt x="9337040" y="2711450"/>
                    <a:pt x="9236710" y="2837180"/>
                    <a:pt x="9107170" y="2951480"/>
                  </a:cubicBezTo>
                  <a:cubicBezTo>
                    <a:pt x="8966200" y="3075940"/>
                    <a:pt x="8816340" y="3208020"/>
                    <a:pt x="8660130" y="3326130"/>
                  </a:cubicBezTo>
                  <a:cubicBezTo>
                    <a:pt x="8500110" y="3446780"/>
                    <a:pt x="8331200" y="3566160"/>
                    <a:pt x="8157210" y="3667760"/>
                  </a:cubicBezTo>
                  <a:cubicBezTo>
                    <a:pt x="7984490" y="3768090"/>
                    <a:pt x="7800340" y="3867150"/>
                    <a:pt x="7618730" y="3934460"/>
                  </a:cubicBezTo>
                  <a:cubicBezTo>
                    <a:pt x="7447280" y="3997960"/>
                    <a:pt x="7277100" y="4041140"/>
                    <a:pt x="7098030" y="4066540"/>
                  </a:cubicBezTo>
                  <a:cubicBezTo>
                    <a:pt x="6913880" y="4093210"/>
                    <a:pt x="6713220" y="4098290"/>
                    <a:pt x="6526530" y="4084320"/>
                  </a:cubicBezTo>
                  <a:cubicBezTo>
                    <a:pt x="6341110" y="4069080"/>
                    <a:pt x="6156960" y="4032250"/>
                    <a:pt x="5979160" y="3981450"/>
                  </a:cubicBezTo>
                  <a:cubicBezTo>
                    <a:pt x="5801360" y="3930650"/>
                    <a:pt x="5626100" y="3859530"/>
                    <a:pt x="5461000" y="3779520"/>
                  </a:cubicBezTo>
                  <a:cubicBezTo>
                    <a:pt x="5298440" y="3702050"/>
                    <a:pt x="5146040" y="3604260"/>
                    <a:pt x="4996180" y="3511550"/>
                  </a:cubicBezTo>
                  <a:cubicBezTo>
                    <a:pt x="4851400" y="3422650"/>
                    <a:pt x="4701540" y="3345180"/>
                    <a:pt x="4577080" y="3237230"/>
                  </a:cubicBezTo>
                  <a:cubicBezTo>
                    <a:pt x="4451350" y="3128010"/>
                    <a:pt x="4347210" y="2990850"/>
                    <a:pt x="4248150" y="2858770"/>
                  </a:cubicBezTo>
                  <a:cubicBezTo>
                    <a:pt x="4150360" y="2726690"/>
                    <a:pt x="4100830" y="2557780"/>
                    <a:pt x="3983990" y="2444750"/>
                  </a:cubicBezTo>
                  <a:cubicBezTo>
                    <a:pt x="3863340" y="2326640"/>
                    <a:pt x="3681730" y="2255520"/>
                    <a:pt x="3529330" y="2170430"/>
                  </a:cubicBezTo>
                  <a:cubicBezTo>
                    <a:pt x="3379470" y="2087880"/>
                    <a:pt x="3237230" y="1995170"/>
                    <a:pt x="3078480" y="1941830"/>
                  </a:cubicBezTo>
                  <a:cubicBezTo>
                    <a:pt x="2918460" y="1888490"/>
                    <a:pt x="2741930" y="1868170"/>
                    <a:pt x="2569210" y="1851660"/>
                  </a:cubicBezTo>
                  <a:cubicBezTo>
                    <a:pt x="2395220" y="1835150"/>
                    <a:pt x="2217420" y="1838960"/>
                    <a:pt x="2038350" y="1845310"/>
                  </a:cubicBezTo>
                  <a:cubicBezTo>
                    <a:pt x="1854200" y="1851660"/>
                    <a:pt x="1662430" y="1871980"/>
                    <a:pt x="1477010" y="1889760"/>
                  </a:cubicBezTo>
                  <a:cubicBezTo>
                    <a:pt x="1292860" y="1906270"/>
                    <a:pt x="1089660" y="1929130"/>
                    <a:pt x="928370" y="1950720"/>
                  </a:cubicBezTo>
                  <a:cubicBezTo>
                    <a:pt x="798830" y="1967230"/>
                    <a:pt x="665480" y="1993900"/>
                    <a:pt x="579120" y="2001520"/>
                  </a:cubicBezTo>
                  <a:cubicBezTo>
                    <a:pt x="528320" y="2006600"/>
                    <a:pt x="497840" y="2009140"/>
                    <a:pt x="458470" y="2006600"/>
                  </a:cubicBezTo>
                  <a:cubicBezTo>
                    <a:pt x="417830" y="2002790"/>
                    <a:pt x="377190" y="1993900"/>
                    <a:pt x="339090" y="1981200"/>
                  </a:cubicBezTo>
                  <a:cubicBezTo>
                    <a:pt x="300990" y="1967230"/>
                    <a:pt x="264160" y="1949450"/>
                    <a:pt x="229870" y="1927860"/>
                  </a:cubicBezTo>
                  <a:cubicBezTo>
                    <a:pt x="196850" y="1906270"/>
                    <a:pt x="165100" y="1879600"/>
                    <a:pt x="137160" y="1850390"/>
                  </a:cubicBezTo>
                  <a:cubicBezTo>
                    <a:pt x="109220" y="1821180"/>
                    <a:pt x="85090" y="1788160"/>
                    <a:pt x="64770" y="1752600"/>
                  </a:cubicBezTo>
                  <a:cubicBezTo>
                    <a:pt x="45720" y="1718310"/>
                    <a:pt x="29210" y="1678940"/>
                    <a:pt x="19050" y="1640840"/>
                  </a:cubicBezTo>
                  <a:cubicBezTo>
                    <a:pt x="7620" y="1602740"/>
                    <a:pt x="0" y="1521460"/>
                    <a:pt x="0" y="1521460"/>
                  </a:cubicBezTo>
                </a:path>
              </a:pathLst>
            </a:custGeom>
            <a:solidFill>
              <a:srgbClr val="DFDCBA">
                <a:alpha val="94902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259" y="5432660"/>
            <a:ext cx="1085174" cy="1259133"/>
          </a:xfrm>
          <a:prstGeom prst="rect">
            <a:avLst/>
          </a:prstGeom>
        </p:spPr>
      </p:pic>
      <p:sp>
        <p:nvSpPr>
          <p:cNvPr id="16" name="AutoShape 2" descr="Free Icon | Squiggly arrow">
            <a:extLst>
              <a:ext uri="{FF2B5EF4-FFF2-40B4-BE49-F238E27FC236}">
                <a16:creationId xmlns:a16="http://schemas.microsoft.com/office/drawing/2014/main" id="{2FCA2B5A-FC28-52B2-2A3B-4164E219F7F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7AFBF6D9-C214-047D-C75D-8CDB6C203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2ADBA0A-909C-4701-BE4B-00DFB679BE1A}"/>
              </a:ext>
            </a:extLst>
          </p:cNvPr>
          <p:cNvSpPr/>
          <p:nvPr/>
        </p:nvSpPr>
        <p:spPr>
          <a:xfrm>
            <a:off x="530970" y="2258786"/>
            <a:ext cx="3187337" cy="120069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Y10 Careers Day (21/11)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63BD716-8EE9-FD76-94B7-0B05CD81ADEE}"/>
              </a:ext>
            </a:extLst>
          </p:cNvPr>
          <p:cNvSpPr/>
          <p:nvPr/>
        </p:nvSpPr>
        <p:spPr>
          <a:xfrm>
            <a:off x="7241606" y="2353321"/>
            <a:ext cx="2420301" cy="138897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Careers Meetings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AD56BD8-FB70-6CA0-C672-D1646DAA9673}"/>
              </a:ext>
            </a:extLst>
          </p:cNvPr>
          <p:cNvSpPr/>
          <p:nvPr/>
        </p:nvSpPr>
        <p:spPr>
          <a:xfrm>
            <a:off x="4126123" y="1139638"/>
            <a:ext cx="3361447" cy="157983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Piggott Sixth Form Open Evening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99E7FEC-D77D-64A7-592B-1618CCAB54D5}"/>
              </a:ext>
            </a:extLst>
          </p:cNvPr>
          <p:cNvSpPr/>
          <p:nvPr/>
        </p:nvSpPr>
        <p:spPr>
          <a:xfrm>
            <a:off x="7886300" y="4621499"/>
            <a:ext cx="2952740" cy="157983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Y10 Work Shadowing Day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6B5816E-40C3-D622-8862-D133539CC304}"/>
              </a:ext>
            </a:extLst>
          </p:cNvPr>
          <p:cNvSpPr/>
          <p:nvPr/>
        </p:nvSpPr>
        <p:spPr>
          <a:xfrm>
            <a:off x="238483" y="4263796"/>
            <a:ext cx="3187337" cy="101714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Assemblies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AC185A9-A1FB-F768-EC16-C08EEC899610}"/>
              </a:ext>
            </a:extLst>
          </p:cNvPr>
          <p:cNvSpPr/>
          <p:nvPr/>
        </p:nvSpPr>
        <p:spPr>
          <a:xfrm>
            <a:off x="4054325" y="3890362"/>
            <a:ext cx="2574966" cy="123333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Tutor Sessions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367B9C-D473-D5E3-C5DB-52BA2476E0CD}"/>
              </a:ext>
            </a:extLst>
          </p:cNvPr>
          <p:cNvSpPr txBox="1"/>
          <p:nvPr/>
        </p:nvSpPr>
        <p:spPr>
          <a:xfrm>
            <a:off x="2526430" y="341688"/>
            <a:ext cx="64711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Post-16 / careers development</a:t>
            </a:r>
          </a:p>
        </p:txBody>
      </p:sp>
    </p:spTree>
    <p:extLst>
      <p:ext uri="{BB962C8B-B14F-4D97-AF65-F5344CB8AC3E}">
        <p14:creationId xmlns:p14="http://schemas.microsoft.com/office/powerpoint/2010/main" val="9252926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886182-3ADC-447F-B077-24411DB56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w Angle View Of Clouds In Sky">
            <a:extLst>
              <a:ext uri="{FF2B5EF4-FFF2-40B4-BE49-F238E27FC236}">
                <a16:creationId xmlns:a16="http://schemas.microsoft.com/office/drawing/2014/main" id="{6C9D04C6-EB6E-B88A-69A5-1102E87D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5" b="10016"/>
          <a:stretch/>
        </p:blipFill>
        <p:spPr>
          <a:xfrm>
            <a:off x="-4" y="10"/>
            <a:ext cx="12192000" cy="68579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1DF5C1-D651-020A-4DDD-0B6BB31E0DBE}"/>
              </a:ext>
            </a:extLst>
          </p:cNvPr>
          <p:cNvSpPr/>
          <p:nvPr/>
        </p:nvSpPr>
        <p:spPr>
          <a:xfrm>
            <a:off x="5209549" y="1436914"/>
            <a:ext cx="6717844" cy="2260879"/>
          </a:xfrm>
          <a:prstGeom prst="roundRect">
            <a:avLst/>
          </a:prstGeom>
          <a:solidFill>
            <a:srgbClr val="F8E093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F1335F-97CE-4842-9A57-2B6A3F459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3265714"/>
            <a:ext cx="12192002" cy="359228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84000">
                <a:srgbClr val="000000">
                  <a:alpha val="5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and yellow shield with a lion&#10;&#10;Description automatically generated">
            <a:extLst>
              <a:ext uri="{FF2B5EF4-FFF2-40B4-BE49-F238E27FC236}">
                <a16:creationId xmlns:a16="http://schemas.microsoft.com/office/drawing/2014/main" id="{D623C170-5593-9B70-875D-BDB040C6D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5" y="497393"/>
            <a:ext cx="5053164" cy="586321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8364F1-41BC-AED2-DD21-4E1731089F1D}"/>
              </a:ext>
            </a:extLst>
          </p:cNvPr>
          <p:cNvSpPr/>
          <p:nvPr/>
        </p:nvSpPr>
        <p:spPr>
          <a:xfrm>
            <a:off x="5209550" y="4195176"/>
            <a:ext cx="6717843" cy="78125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F84828-962E-0C10-5A43-26D562EA33B5}"/>
              </a:ext>
            </a:extLst>
          </p:cNvPr>
          <p:cNvSpPr txBox="1"/>
          <p:nvPr/>
        </p:nvSpPr>
        <p:spPr>
          <a:xfrm>
            <a:off x="4631248" y="595324"/>
            <a:ext cx="77171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6000" dirty="0"/>
          </a:p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Year 10 </a:t>
            </a:r>
          </a:p>
          <a:p>
            <a:pPr algn="ctr"/>
            <a:r>
              <a:rPr lang="en-GB" sz="6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Welcome Evening</a:t>
            </a:r>
          </a:p>
          <a:p>
            <a:pPr algn="ctr"/>
            <a:endParaRPr lang="en-GB" sz="6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 for joining us </a:t>
            </a:r>
          </a:p>
        </p:txBody>
      </p:sp>
    </p:spTree>
    <p:extLst>
      <p:ext uri="{BB962C8B-B14F-4D97-AF65-F5344CB8AC3E}">
        <p14:creationId xmlns:p14="http://schemas.microsoft.com/office/powerpoint/2010/main" val="4027479842"/>
      </p:ext>
    </p:extLst>
  </p:cSld>
  <p:clrMapOvr>
    <a:masterClrMapping/>
  </p:clrMapOvr>
</p:sld>
</file>

<file path=ppt/theme/theme1.xml><?xml version="1.0" encoding="utf-8"?>
<a:theme xmlns:a="http://schemas.openxmlformats.org/drawingml/2006/main" name="CitationVTI">
  <a:themeElements>
    <a:clrScheme name="AnalogousFromLightSeedLeftStep">
      <a:dk1>
        <a:srgbClr val="000000"/>
      </a:dk1>
      <a:lt1>
        <a:srgbClr val="FFFFFF"/>
      </a:lt1>
      <a:dk2>
        <a:srgbClr val="243241"/>
      </a:dk2>
      <a:lt2>
        <a:srgbClr val="E2E5E8"/>
      </a:lt2>
      <a:accent1>
        <a:srgbClr val="BA9C80"/>
      </a:accent1>
      <a:accent2>
        <a:srgbClr val="BA827F"/>
      </a:accent2>
      <a:accent3>
        <a:srgbClr val="C594A6"/>
      </a:accent3>
      <a:accent4>
        <a:srgbClr val="BA7FAD"/>
      </a:accent4>
      <a:accent5>
        <a:srgbClr val="BC94C5"/>
      </a:accent5>
      <a:accent6>
        <a:srgbClr val="967FBA"/>
      </a:accent6>
      <a:hlink>
        <a:srgbClr val="5E85A8"/>
      </a:hlink>
      <a:folHlink>
        <a:srgbClr val="7F7F7F"/>
      </a:folHlink>
    </a:clrScheme>
    <a:fontScheme name="Grandview">
      <a:majorFont>
        <a:latin typeface="Grandview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tationVTI" id="{4899D957-8B31-4AB5-A19D-CB0353FFB667}" vid="{430294D6-2412-4BD3-B567-F0976EA4931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1020</Words>
  <Application>Microsoft Office PowerPoint</Application>
  <PresentationFormat>Widescreen</PresentationFormat>
  <Paragraphs>288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Aptos</vt:lpstr>
      <vt:lpstr>Arial</vt:lpstr>
      <vt:lpstr>Calibri</vt:lpstr>
      <vt:lpstr>Cambria</vt:lpstr>
      <vt:lpstr>Grandview</vt:lpstr>
      <vt:lpstr>Grandview Display</vt:lpstr>
      <vt:lpstr>Tahoma</vt:lpstr>
      <vt:lpstr>Times</vt:lpstr>
      <vt:lpstr>Wingdings</vt:lpstr>
      <vt:lpstr>CitationVTI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Winter</dc:creator>
  <cp:lastModifiedBy>James Fisher</cp:lastModifiedBy>
  <cp:revision>13</cp:revision>
  <dcterms:created xsi:type="dcterms:W3CDTF">2024-09-23T18:49:49Z</dcterms:created>
  <dcterms:modified xsi:type="dcterms:W3CDTF">2024-10-11T13:27:12Z</dcterms:modified>
</cp:coreProperties>
</file>