
<file path=[Content_Types].xml><?xml version="1.0" encoding="utf-8"?>
<Types xmlns="http://schemas.openxmlformats.org/package/2006/content-types">
  <Default Extension="jfif"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5" r:id="rId5"/>
    <p:sldId id="259" r:id="rId6"/>
    <p:sldId id="260" r:id="rId7"/>
    <p:sldId id="261" r:id="rId8"/>
    <p:sldId id="262" r:id="rId9"/>
    <p:sldId id="274" r:id="rId10"/>
    <p:sldId id="263" r:id="rId11"/>
    <p:sldId id="273" r:id="rId12"/>
    <p:sldId id="276" r:id="rId13"/>
    <p:sldId id="277" r:id="rId14"/>
    <p:sldId id="264" r:id="rId15"/>
    <p:sldId id="278" r:id="rId16"/>
    <p:sldId id="265" r:id="rId17"/>
    <p:sldId id="279" r:id="rId18"/>
    <p:sldId id="266" r:id="rId19"/>
    <p:sldId id="280" r:id="rId20"/>
    <p:sldId id="267" r:id="rId21"/>
    <p:sldId id="281" r:id="rId22"/>
    <p:sldId id="289" r:id="rId23"/>
    <p:sldId id="288" r:id="rId24"/>
    <p:sldId id="282" r:id="rId25"/>
    <p:sldId id="283" r:id="rId26"/>
    <p:sldId id="284" r:id="rId27"/>
    <p:sldId id="285" r:id="rId28"/>
    <p:sldId id="286" r:id="rId29"/>
    <p:sldId id="269" r:id="rId30"/>
    <p:sldId id="287" r:id="rId31"/>
    <p:sldId id="270" r:id="rId32"/>
    <p:sldId id="271" r:id="rId3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7" d="100"/>
          <a:sy n="107" d="100"/>
        </p:scale>
        <p:origin x="75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D3CFA-7E07-4A90-B350-0B1AE6D28AF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7F4850A-9FD1-49B6-AEF6-3E6933FCD2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0B5C475-C992-480D-9F6A-114D2EDFFB72}"/>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5" name="Footer Placeholder 4">
            <a:extLst>
              <a:ext uri="{FF2B5EF4-FFF2-40B4-BE49-F238E27FC236}">
                <a16:creationId xmlns:a16="http://schemas.microsoft.com/office/drawing/2014/main" id="{CC07EE81-68F0-4FF2-82D9-39D952F275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3E8C81-5374-4562-A13B-9CE1C9613A81}"/>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4095270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47381-8F88-4CF6-9BA8-ECBA6224D02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09A654-3B57-4B4A-9DE5-E50D941DEA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E273F2-70FC-47AB-9742-D4762A4D8919}"/>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5" name="Footer Placeholder 4">
            <a:extLst>
              <a:ext uri="{FF2B5EF4-FFF2-40B4-BE49-F238E27FC236}">
                <a16:creationId xmlns:a16="http://schemas.microsoft.com/office/drawing/2014/main" id="{B869CCFB-F418-4681-99A5-5729BDFEA1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4E690D-E922-486A-8343-373368F1C0F8}"/>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677982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B2CFD-958A-4886-949A-437EE97CB98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03C080D-A85B-4F72-B9BF-9F01708162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18262A0-93AB-4B42-B0AF-FD8DEB40AF90}"/>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5" name="Footer Placeholder 4">
            <a:extLst>
              <a:ext uri="{FF2B5EF4-FFF2-40B4-BE49-F238E27FC236}">
                <a16:creationId xmlns:a16="http://schemas.microsoft.com/office/drawing/2014/main" id="{1A6780D4-BBE5-4E53-B96B-35EB821A1B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319A7D-5BBD-4DE2-AF37-91BF7DEB068A}"/>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3427349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E86C7-1972-4110-A76D-0CEE99ED2E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6CAC53-04AA-47C7-BAEF-1DC1106979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75D595-9A30-413F-9078-D06E9C4E2F4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A2073B9-3F0E-45F4-A3A0-BB501D64A759}"/>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6" name="Footer Placeholder 5">
            <a:extLst>
              <a:ext uri="{FF2B5EF4-FFF2-40B4-BE49-F238E27FC236}">
                <a16:creationId xmlns:a16="http://schemas.microsoft.com/office/drawing/2014/main" id="{B3A90B7D-5AC4-49EF-8C7F-390953F059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9D71B8-9CDF-4088-8878-942F2B626993}"/>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528743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8F2B5-80B3-463B-AD15-8B456BAEE0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8406C3-AA7F-4159-8F4E-4A1F4677464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3FE3F0-6DAC-465E-96E1-AE79E5B1F15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ED6B2B-ABAF-4171-9A0C-85EEC25947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B9D7FE2-0FB7-4A8D-9867-B1B87B9D67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72A76D-FCC2-4A4D-9339-FA009ABEA99B}"/>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8" name="Footer Placeholder 7">
            <a:extLst>
              <a:ext uri="{FF2B5EF4-FFF2-40B4-BE49-F238E27FC236}">
                <a16:creationId xmlns:a16="http://schemas.microsoft.com/office/drawing/2014/main" id="{9614C2F9-7DC5-48CA-9B36-F6F72218646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134A069-516F-4BA9-847E-0CD76E182C8A}"/>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3715674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5A466-F155-4AD0-9995-EA1F211F864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A24CD6D-E578-4894-847E-18280B3322DA}"/>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4" name="Footer Placeholder 3">
            <a:extLst>
              <a:ext uri="{FF2B5EF4-FFF2-40B4-BE49-F238E27FC236}">
                <a16:creationId xmlns:a16="http://schemas.microsoft.com/office/drawing/2014/main" id="{2A7BD799-4EF9-483E-A5BE-22D45FF60E2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596C870-EA46-48FB-BB26-67C8D45E3569}"/>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4002424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1E21673-26D1-4715-9F1C-9268B5D5FD84}"/>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3" name="Footer Placeholder 2">
            <a:extLst>
              <a:ext uri="{FF2B5EF4-FFF2-40B4-BE49-F238E27FC236}">
                <a16:creationId xmlns:a16="http://schemas.microsoft.com/office/drawing/2014/main" id="{9D92A241-1D93-402F-8861-3E998D4A0A4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1849F2-B776-460D-AE5C-4A3B7B63CFF5}"/>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3037514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BDDC9-9487-4F15-8D04-496584292A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8F7AEAB-03EC-47B5-8025-8F69B422E6B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6B922C4-8879-491D-998F-C8B55BCADE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0CC48F-E952-4489-AB00-C516105FA666}"/>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6" name="Footer Placeholder 5">
            <a:extLst>
              <a:ext uri="{FF2B5EF4-FFF2-40B4-BE49-F238E27FC236}">
                <a16:creationId xmlns:a16="http://schemas.microsoft.com/office/drawing/2014/main" id="{3A757447-2C93-4628-A634-3A62A3E5DD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7A1790-4FC4-4615-889D-DB0E3E5225BB}"/>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2910323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3FA89-6A22-4F7C-8A7C-CFC777937A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EF9919D-0479-4BC8-A8CE-19F8B9E69C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15752C6-BA09-4F05-82FD-59E8E52B20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868F52-8A28-46A2-A521-E45953248D5D}"/>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6" name="Footer Placeholder 5">
            <a:extLst>
              <a:ext uri="{FF2B5EF4-FFF2-40B4-BE49-F238E27FC236}">
                <a16:creationId xmlns:a16="http://schemas.microsoft.com/office/drawing/2014/main" id="{BE5C8D0F-681B-4BBE-8276-3DC0C4C4CC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AB2331-6ABD-473A-9FC1-431069408CB1}"/>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1490394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1DEEA-AE7C-4913-AE43-B438BBF43B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1726A7-2EA2-4894-A9E3-2EAFA135EAC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FED4F5-7099-418C-9BDE-C8E44EEA9C6E}"/>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5" name="Footer Placeholder 4">
            <a:extLst>
              <a:ext uri="{FF2B5EF4-FFF2-40B4-BE49-F238E27FC236}">
                <a16:creationId xmlns:a16="http://schemas.microsoft.com/office/drawing/2014/main" id="{788CC244-90AA-448E-A7B3-D077F9C534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CEC318-ADEF-4850-910D-A870A8305807}"/>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2423713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74E54C2-FB32-446F-8A75-166D7FCA79A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34CB2E-3E8C-4429-BEE7-E779A96A883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9BEC3E-2619-4AC4-8016-5B6791A2EAE6}"/>
              </a:ext>
            </a:extLst>
          </p:cNvPr>
          <p:cNvSpPr>
            <a:spLocks noGrp="1"/>
          </p:cNvSpPr>
          <p:nvPr>
            <p:ph type="dt" sz="half" idx="10"/>
          </p:nvPr>
        </p:nvSpPr>
        <p:spPr/>
        <p:txBody>
          <a:bodyPr/>
          <a:lstStyle/>
          <a:p>
            <a:fld id="{2F712371-744A-424B-8A1D-AD474ECA832E}" type="datetimeFigureOut">
              <a:rPr lang="en-GB" smtClean="0"/>
              <a:t>23/09/2022</a:t>
            </a:fld>
            <a:endParaRPr lang="en-GB"/>
          </a:p>
        </p:txBody>
      </p:sp>
      <p:sp>
        <p:nvSpPr>
          <p:cNvPr id="5" name="Footer Placeholder 4">
            <a:extLst>
              <a:ext uri="{FF2B5EF4-FFF2-40B4-BE49-F238E27FC236}">
                <a16:creationId xmlns:a16="http://schemas.microsoft.com/office/drawing/2014/main" id="{AA68BA98-1572-45B9-9FFC-B8F46C6C2F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48037B-7F9E-47E3-A888-89F5889BFD30}"/>
              </a:ext>
            </a:extLst>
          </p:cNvPr>
          <p:cNvSpPr>
            <a:spLocks noGrp="1"/>
          </p:cNvSpPr>
          <p:nvPr>
            <p:ph type="sldNum" sz="quarter" idx="12"/>
          </p:nvPr>
        </p:nvSpPr>
        <p:spPr/>
        <p:txBody>
          <a:bodyPr/>
          <a:lstStyle/>
          <a:p>
            <a:fld id="{35007727-5268-4FB8-B893-A4E4E003147E}" type="slidenum">
              <a:rPr lang="en-GB" smtClean="0"/>
              <a:t>‹#›</a:t>
            </a:fld>
            <a:endParaRPr lang="en-GB"/>
          </a:p>
        </p:txBody>
      </p:sp>
    </p:spTree>
    <p:extLst>
      <p:ext uri="{BB962C8B-B14F-4D97-AF65-F5344CB8AC3E}">
        <p14:creationId xmlns:p14="http://schemas.microsoft.com/office/powerpoint/2010/main" val="1084721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B5D656-8A59-4526-8D93-9085F3273F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DF414D-80F8-44EF-A0E6-42493DADD2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F6F7D6-E218-433B-94E7-356B0FAE24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712371-744A-424B-8A1D-AD474ECA832E}" type="datetimeFigureOut">
              <a:rPr lang="en-GB" smtClean="0"/>
              <a:t>23/09/2022</a:t>
            </a:fld>
            <a:endParaRPr lang="en-GB"/>
          </a:p>
        </p:txBody>
      </p:sp>
      <p:sp>
        <p:nvSpPr>
          <p:cNvPr id="5" name="Footer Placeholder 4">
            <a:extLst>
              <a:ext uri="{FF2B5EF4-FFF2-40B4-BE49-F238E27FC236}">
                <a16:creationId xmlns:a16="http://schemas.microsoft.com/office/drawing/2014/main" id="{1C042462-F7B9-4E1D-8DCE-CD5AF4A300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B63CAAB-990E-4F31-A712-70EE9F272B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007727-5268-4FB8-B893-A4E4E003147E}" type="slidenum">
              <a:rPr lang="en-GB" smtClean="0"/>
              <a:t>‹#›</a:t>
            </a:fld>
            <a:endParaRPr lang="en-GB"/>
          </a:p>
        </p:txBody>
      </p:sp>
    </p:spTree>
    <p:extLst>
      <p:ext uri="{BB962C8B-B14F-4D97-AF65-F5344CB8AC3E}">
        <p14:creationId xmlns:p14="http://schemas.microsoft.com/office/powerpoint/2010/main" val="23365630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image" Target="../media/image4.jfif"/><Relationship Id="rId1" Type="http://schemas.openxmlformats.org/officeDocument/2006/relationships/slideLayout" Target="../slideLayouts/slideLayout2.xml"/><Relationship Id="rId6" Type="http://schemas.openxmlformats.org/officeDocument/2006/relationships/image" Target="../media/image8.jfif"/><Relationship Id="rId5" Type="http://schemas.openxmlformats.org/officeDocument/2006/relationships/image" Target="../media/image7.jfif"/><Relationship Id="rId4" Type="http://schemas.openxmlformats.org/officeDocument/2006/relationships/image" Target="../media/image6.jf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9.jfif"/><Relationship Id="rId1" Type="http://schemas.openxmlformats.org/officeDocument/2006/relationships/slideLayout" Target="../slideLayouts/slideLayout2.xml"/><Relationship Id="rId6" Type="http://schemas.openxmlformats.org/officeDocument/2006/relationships/image" Target="../media/image13.jfif"/><Relationship Id="rId5" Type="http://schemas.openxmlformats.org/officeDocument/2006/relationships/image" Target="../media/image12.jfif"/><Relationship Id="rId4" Type="http://schemas.openxmlformats.org/officeDocument/2006/relationships/image" Target="../media/image11.jfi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fif"/><Relationship Id="rId7" Type="http://schemas.openxmlformats.org/officeDocument/2006/relationships/image" Target="../media/image19.jfif"/><Relationship Id="rId2" Type="http://schemas.openxmlformats.org/officeDocument/2006/relationships/image" Target="../media/image14.jfif"/><Relationship Id="rId1" Type="http://schemas.openxmlformats.org/officeDocument/2006/relationships/slideLayout" Target="../slideLayouts/slideLayout2.xml"/><Relationship Id="rId6" Type="http://schemas.openxmlformats.org/officeDocument/2006/relationships/image" Target="../media/image18.jfif"/><Relationship Id="rId5" Type="http://schemas.openxmlformats.org/officeDocument/2006/relationships/image" Target="../media/image17.jfif"/><Relationship Id="rId4" Type="http://schemas.openxmlformats.org/officeDocument/2006/relationships/image" Target="../media/image16.jfi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jfif"/><Relationship Id="rId2" Type="http://schemas.openxmlformats.org/officeDocument/2006/relationships/image" Target="../media/image20.jfif"/><Relationship Id="rId1" Type="http://schemas.openxmlformats.org/officeDocument/2006/relationships/slideLayout" Target="../slideLayouts/slideLayout2.xml"/><Relationship Id="rId6" Type="http://schemas.openxmlformats.org/officeDocument/2006/relationships/image" Target="../media/image24.jfif"/><Relationship Id="rId5" Type="http://schemas.openxmlformats.org/officeDocument/2006/relationships/image" Target="../media/image23.jfif"/><Relationship Id="rId4" Type="http://schemas.openxmlformats.org/officeDocument/2006/relationships/image" Target="../media/image22.jfif"/></Relationships>
</file>

<file path=ppt/slides/_rels/slide22.xml.rels><?xml version="1.0" encoding="UTF-8" standalone="yes"?>
<Relationships xmlns="http://schemas.openxmlformats.org/package/2006/relationships"><Relationship Id="rId3" Type="http://schemas.openxmlformats.org/officeDocument/2006/relationships/image" Target="../media/image20.jfif"/><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0.jfif"/><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8.jfif"/><Relationship Id="rId2" Type="http://schemas.openxmlformats.org/officeDocument/2006/relationships/image" Target="../media/image27.jfif"/><Relationship Id="rId1" Type="http://schemas.openxmlformats.org/officeDocument/2006/relationships/slideLayout" Target="../slideLayouts/slideLayout2.xml"/><Relationship Id="rId6" Type="http://schemas.openxmlformats.org/officeDocument/2006/relationships/image" Target="../media/image31.jfif"/><Relationship Id="rId5" Type="http://schemas.openxmlformats.org/officeDocument/2006/relationships/image" Target="../media/image30.jfif"/><Relationship Id="rId4" Type="http://schemas.openxmlformats.org/officeDocument/2006/relationships/image" Target="../media/image29.jfif"/></Relationships>
</file>

<file path=ppt/slides/_rels/slide25.xml.rels><?xml version="1.0" encoding="UTF-8" standalone="yes"?>
<Relationships xmlns="http://schemas.openxmlformats.org/package/2006/relationships"><Relationship Id="rId3" Type="http://schemas.openxmlformats.org/officeDocument/2006/relationships/image" Target="../media/image33.jfif"/><Relationship Id="rId2" Type="http://schemas.openxmlformats.org/officeDocument/2006/relationships/image" Target="../media/image32.jfif"/><Relationship Id="rId1" Type="http://schemas.openxmlformats.org/officeDocument/2006/relationships/slideLayout" Target="../slideLayouts/slideLayout2.xml"/><Relationship Id="rId6" Type="http://schemas.openxmlformats.org/officeDocument/2006/relationships/image" Target="../media/image36.jfif"/><Relationship Id="rId5" Type="http://schemas.openxmlformats.org/officeDocument/2006/relationships/image" Target="../media/image35.jfif"/><Relationship Id="rId4" Type="http://schemas.openxmlformats.org/officeDocument/2006/relationships/image" Target="../media/image34.jfif"/></Relationships>
</file>

<file path=ppt/slides/_rels/slide26.xml.rels><?xml version="1.0" encoding="UTF-8" standalone="yes"?>
<Relationships xmlns="http://schemas.openxmlformats.org/package/2006/relationships"><Relationship Id="rId3" Type="http://schemas.openxmlformats.org/officeDocument/2006/relationships/image" Target="../media/image38.jfif"/><Relationship Id="rId2" Type="http://schemas.openxmlformats.org/officeDocument/2006/relationships/image" Target="../media/image37.jfif"/><Relationship Id="rId1" Type="http://schemas.openxmlformats.org/officeDocument/2006/relationships/slideLayout" Target="../slideLayouts/slideLayout2.xml"/><Relationship Id="rId5" Type="http://schemas.openxmlformats.org/officeDocument/2006/relationships/image" Target="../media/image40.jfif"/><Relationship Id="rId4" Type="http://schemas.openxmlformats.org/officeDocument/2006/relationships/image" Target="../media/image39.jfif"/></Relationships>
</file>

<file path=ppt/slides/_rels/slide27.xml.rels><?xml version="1.0" encoding="UTF-8" standalone="yes"?>
<Relationships xmlns="http://schemas.openxmlformats.org/package/2006/relationships"><Relationship Id="rId3" Type="http://schemas.openxmlformats.org/officeDocument/2006/relationships/image" Target="../media/image42.jfif"/><Relationship Id="rId2" Type="http://schemas.openxmlformats.org/officeDocument/2006/relationships/image" Target="../media/image41.jfif"/><Relationship Id="rId1" Type="http://schemas.openxmlformats.org/officeDocument/2006/relationships/slideLayout" Target="../slideLayouts/slideLayout2.xml"/><Relationship Id="rId6" Type="http://schemas.openxmlformats.org/officeDocument/2006/relationships/image" Target="../media/image45.jfif"/><Relationship Id="rId5" Type="http://schemas.openxmlformats.org/officeDocument/2006/relationships/image" Target="../media/image44.jfif"/><Relationship Id="rId4" Type="http://schemas.openxmlformats.org/officeDocument/2006/relationships/image" Target="../media/image43.jfif"/></Relationships>
</file>

<file path=ppt/slides/_rels/slide28.xml.rels><?xml version="1.0" encoding="UTF-8" standalone="yes"?>
<Relationships xmlns="http://schemas.openxmlformats.org/package/2006/relationships"><Relationship Id="rId3" Type="http://schemas.openxmlformats.org/officeDocument/2006/relationships/image" Target="../media/image47.jfif"/><Relationship Id="rId2" Type="http://schemas.openxmlformats.org/officeDocument/2006/relationships/image" Target="../media/image46.jfif"/><Relationship Id="rId1" Type="http://schemas.openxmlformats.org/officeDocument/2006/relationships/slideLayout" Target="../slideLayouts/slideLayout2.xml"/><Relationship Id="rId6" Type="http://schemas.openxmlformats.org/officeDocument/2006/relationships/image" Target="../media/image50.jfif"/><Relationship Id="rId5" Type="http://schemas.openxmlformats.org/officeDocument/2006/relationships/image" Target="../media/image49.jfif"/><Relationship Id="rId4" Type="http://schemas.openxmlformats.org/officeDocument/2006/relationships/image" Target="../media/image48.jfi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2.jfif"/><Relationship Id="rId7" Type="http://schemas.openxmlformats.org/officeDocument/2006/relationships/image" Target="../media/image56.jfif"/><Relationship Id="rId2" Type="http://schemas.openxmlformats.org/officeDocument/2006/relationships/image" Target="../media/image51.jfif"/><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jfif"/><Relationship Id="rId4" Type="http://schemas.openxmlformats.org/officeDocument/2006/relationships/image" Target="../media/image53.jfi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ctrTitle"/>
          </p:nvPr>
        </p:nvSpPr>
        <p:spPr/>
        <p:txBody>
          <a:bodyPr/>
          <a:lstStyle/>
          <a:p>
            <a:r>
              <a:rPr lang="en-GB" dirty="0"/>
              <a:t>Study Health &amp; Social Care in the Piggott Sixth Form</a:t>
            </a:r>
          </a:p>
        </p:txBody>
      </p:sp>
      <p:sp>
        <p:nvSpPr>
          <p:cNvPr id="3" name="Subtitle 2">
            <a:extLst>
              <a:ext uri="{FF2B5EF4-FFF2-40B4-BE49-F238E27FC236}">
                <a16:creationId xmlns:a16="http://schemas.microsoft.com/office/drawing/2014/main" id="{BFD98204-A18D-42CF-B6A5-48BCF5F3443D}"/>
              </a:ext>
            </a:extLst>
          </p:cNvPr>
          <p:cNvSpPr>
            <a:spLocks noGrp="1"/>
          </p:cNvSpPr>
          <p:nvPr>
            <p:ph type="subTitle" idx="1"/>
          </p:nvPr>
        </p:nvSpPr>
        <p:spPr/>
        <p:txBody>
          <a:bodyPr/>
          <a:lstStyle/>
          <a:p>
            <a:endParaRPr lang="en-GB" dirty="0"/>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1 of 32– this presentation lasts 5 minutes</a:t>
            </a:r>
          </a:p>
        </p:txBody>
      </p:sp>
      <p:pic>
        <p:nvPicPr>
          <p:cNvPr id="11" name="Picture 10" descr="A picture containing drawing&#10;&#10;Description automatically generated">
            <a:extLst>
              <a:ext uri="{FF2B5EF4-FFF2-40B4-BE49-F238E27FC236}">
                <a16:creationId xmlns:a16="http://schemas.microsoft.com/office/drawing/2014/main" id="{347374FA-61C1-4288-8B64-4F5790C684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625" y="3363119"/>
            <a:ext cx="2143125" cy="2133600"/>
          </a:xfrm>
          <a:prstGeom prst="rect">
            <a:avLst/>
          </a:prstGeom>
        </p:spPr>
      </p:pic>
      <p:pic>
        <p:nvPicPr>
          <p:cNvPr id="13" name="Picture 12" descr="A close up of a sign&#10;&#10;Description automatically generated">
            <a:extLst>
              <a:ext uri="{FF2B5EF4-FFF2-40B4-BE49-F238E27FC236}">
                <a16:creationId xmlns:a16="http://schemas.microsoft.com/office/drawing/2014/main" id="{7A1AACA4-7CFB-4693-8F10-90ECB769A2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8871" y="3429000"/>
            <a:ext cx="2133600" cy="2133600"/>
          </a:xfrm>
          <a:prstGeom prst="rect">
            <a:avLst/>
          </a:prstGeom>
        </p:spPr>
      </p:pic>
      <p:pic>
        <p:nvPicPr>
          <p:cNvPr id="14" name="Picture 13" descr="A picture containing drawing&#10;&#10;Description automatically generated">
            <a:extLst>
              <a:ext uri="{FF2B5EF4-FFF2-40B4-BE49-F238E27FC236}">
                <a16:creationId xmlns:a16="http://schemas.microsoft.com/office/drawing/2014/main" id="{501D7B0C-90EE-4EDC-BFD5-F6547224D4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2466" y="3429000"/>
            <a:ext cx="2143125" cy="2133600"/>
          </a:xfrm>
          <a:prstGeom prst="rect">
            <a:avLst/>
          </a:prstGeom>
        </p:spPr>
      </p:pic>
      <p:pic>
        <p:nvPicPr>
          <p:cNvPr id="16" name="Picture 15" descr="A picture containing drawing, shirt&#10;&#10;Description automatically generated">
            <a:extLst>
              <a:ext uri="{FF2B5EF4-FFF2-40B4-BE49-F238E27FC236}">
                <a16:creationId xmlns:a16="http://schemas.microsoft.com/office/drawing/2014/main" id="{7B420B8D-94CC-4289-BCFE-5EDCF1C3DD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0316" y="531813"/>
            <a:ext cx="3857625" cy="1181100"/>
          </a:xfrm>
          <a:prstGeom prst="rect">
            <a:avLst/>
          </a:prstGeom>
        </p:spPr>
      </p:pic>
    </p:spTree>
    <p:extLst>
      <p:ext uri="{BB962C8B-B14F-4D97-AF65-F5344CB8AC3E}">
        <p14:creationId xmlns:p14="http://schemas.microsoft.com/office/powerpoint/2010/main" val="2702648459"/>
      </p:ext>
    </p:extLst>
  </p:cSld>
  <p:clrMapOvr>
    <a:masterClrMapping/>
  </p:clrMapOvr>
  <mc:AlternateContent xmlns:mc="http://schemas.openxmlformats.org/markup-compatibility/2006" xmlns:p14="http://schemas.microsoft.com/office/powerpoint/2010/main">
    <mc:Choice Requires="p14">
      <p:transition spd="slow" p14:dur="2000" advTm="6156"/>
    </mc:Choice>
    <mc:Fallback xmlns="">
      <p:transition spd="slow" advTm="615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pPr algn="ctr"/>
            <a:r>
              <a:rPr lang="en-GB" dirty="0"/>
              <a:t>Welcome to the Health &amp; Social Care Department</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lstStyle/>
          <a:p>
            <a:r>
              <a:rPr lang="en-GB" dirty="0"/>
              <a:t>This is a subject that crosses between two academic areas;</a:t>
            </a:r>
          </a:p>
          <a:p>
            <a:pPr marL="0" indent="0">
              <a:buNone/>
            </a:pPr>
            <a:endParaRPr lang="en-GB" dirty="0"/>
          </a:p>
          <a:p>
            <a:pPr marL="514350" indent="-514350">
              <a:buAutoNum type="arabicPeriod"/>
            </a:pPr>
            <a:r>
              <a:rPr lang="en-GB" dirty="0"/>
              <a:t>The social sciences (Sociology &amp; Psychology) &amp;</a:t>
            </a:r>
          </a:p>
          <a:p>
            <a:pPr marL="514350" indent="-514350">
              <a:buAutoNum type="arabicPeriod"/>
            </a:pPr>
            <a:r>
              <a:rPr lang="en-GB" dirty="0"/>
              <a:t>Science (Biology – Anatomy and Physiology</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2 of 32 – this presentation lasts 5 minutes</a:t>
            </a:r>
          </a:p>
        </p:txBody>
      </p:sp>
      <p:pic>
        <p:nvPicPr>
          <p:cNvPr id="7" name="Picture 6" descr="A close up of a sign&#10;&#10;Description automatically generated">
            <a:extLst>
              <a:ext uri="{FF2B5EF4-FFF2-40B4-BE49-F238E27FC236}">
                <a16:creationId xmlns:a16="http://schemas.microsoft.com/office/drawing/2014/main" id="{C610ABE4-E1FA-4910-8AA2-FB819CF5AA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1671" y="3134055"/>
            <a:ext cx="3487270" cy="3487270"/>
          </a:xfrm>
          <a:prstGeom prst="rect">
            <a:avLst/>
          </a:prstGeom>
        </p:spPr>
      </p:pic>
    </p:spTree>
    <p:extLst>
      <p:ext uri="{BB962C8B-B14F-4D97-AF65-F5344CB8AC3E}">
        <p14:creationId xmlns:p14="http://schemas.microsoft.com/office/powerpoint/2010/main" val="846343418"/>
      </p:ext>
    </p:extLst>
  </p:cSld>
  <p:clrMapOvr>
    <a:masterClrMapping/>
  </p:clrMapOvr>
  <mc:AlternateContent xmlns:mc="http://schemas.openxmlformats.org/markup-compatibility/2006" xmlns:p14="http://schemas.microsoft.com/office/powerpoint/2010/main">
    <mc:Choice Requires="p14">
      <p:transition spd="slow" p14:dur="2000" advTm="6837"/>
    </mc:Choice>
    <mc:Fallback xmlns="">
      <p:transition spd="slow" advTm="683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Who can I talk to about Health &amp; Social Care this evening?</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normAutofit lnSpcReduction="10000"/>
          </a:bodyPr>
          <a:lstStyle/>
          <a:p>
            <a:r>
              <a:rPr lang="en-GB" b="1" dirty="0"/>
              <a:t>Mrs Karen McNaughton </a:t>
            </a:r>
            <a:r>
              <a:rPr lang="en-GB" dirty="0"/>
              <a:t>– Subject Lead Teacher for Health &amp; Social Care.</a:t>
            </a:r>
          </a:p>
          <a:p>
            <a:r>
              <a:rPr lang="en-GB" dirty="0"/>
              <a:t>Karen also teaches Sociology &amp; English, she is also Head of Year 12 and a member of the Sixth Form Pastoral Team.</a:t>
            </a:r>
          </a:p>
          <a:p>
            <a:r>
              <a:rPr lang="en-GB" dirty="0"/>
              <a:t>Karen can be found this evening at the A level Sociology stand, covering for a member of staff who is unable to attend due to illness.</a:t>
            </a:r>
          </a:p>
          <a:p>
            <a:r>
              <a:rPr lang="en-GB" b="1" dirty="0"/>
              <a:t>Mrs Nicola Jordan-Lewis </a:t>
            </a:r>
            <a:r>
              <a:rPr lang="en-GB" dirty="0"/>
              <a:t>– Subject Lead Teacher for Applied Science (BTEC)</a:t>
            </a:r>
          </a:p>
          <a:p>
            <a:r>
              <a:rPr lang="en-GB" dirty="0"/>
              <a:t>Nicola teaches Biology, Psychology in addition to Health &amp; Social Care</a:t>
            </a:r>
          </a:p>
          <a:p>
            <a:r>
              <a:rPr lang="en-GB" dirty="0"/>
              <a:t>Nicola can be found next to this laptop at the Applied Science stand.</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3 of 32 – this presentation </a:t>
            </a:r>
            <a:r>
              <a:rPr lang="en-GB">
                <a:solidFill>
                  <a:schemeClr val="bg1"/>
                </a:solidFill>
              </a:rPr>
              <a:t>lasts 5 </a:t>
            </a:r>
            <a:r>
              <a:rPr lang="en-GB" dirty="0">
                <a:solidFill>
                  <a:schemeClr val="bg1"/>
                </a:solidFill>
              </a:rPr>
              <a:t>minutes</a:t>
            </a:r>
          </a:p>
        </p:txBody>
      </p:sp>
    </p:spTree>
    <p:extLst>
      <p:ext uri="{BB962C8B-B14F-4D97-AF65-F5344CB8AC3E}">
        <p14:creationId xmlns:p14="http://schemas.microsoft.com/office/powerpoint/2010/main" val="187751153"/>
      </p:ext>
    </p:extLst>
  </p:cSld>
  <p:clrMapOvr>
    <a:masterClrMapping/>
  </p:clrMapOvr>
  <mc:AlternateContent xmlns:mc="http://schemas.openxmlformats.org/markup-compatibility/2006" xmlns:p14="http://schemas.microsoft.com/office/powerpoint/2010/main">
    <mc:Choice Requires="p14">
      <p:transition spd="slow" p14:dur="2000" advTm="13175"/>
    </mc:Choice>
    <mc:Fallback xmlns="">
      <p:transition spd="slow" advTm="1317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Teaching staff have worked in the following care settings</a:t>
            </a:r>
          </a:p>
        </p:txBody>
      </p:sp>
      <p:sp>
        <p:nvSpPr>
          <p:cNvPr id="6" name="Content Placeholder 5">
            <a:extLst>
              <a:ext uri="{FF2B5EF4-FFF2-40B4-BE49-F238E27FC236}">
                <a16:creationId xmlns:a16="http://schemas.microsoft.com/office/drawing/2014/main" id="{D82F7B63-8544-406F-927C-7EDE72BC6FAA}"/>
              </a:ext>
            </a:extLst>
          </p:cNvPr>
          <p:cNvSpPr>
            <a:spLocks noGrp="1"/>
          </p:cNvSpPr>
          <p:nvPr>
            <p:ph idx="1"/>
          </p:nvPr>
        </p:nvSpPr>
        <p:spPr/>
        <p:txBody>
          <a:bodyPr/>
          <a:lstStyle/>
          <a:p>
            <a:r>
              <a:rPr lang="en-GB" dirty="0"/>
              <a:t>Military hospital</a:t>
            </a:r>
          </a:p>
          <a:p>
            <a:r>
              <a:rPr lang="en-GB" dirty="0"/>
              <a:t>Secure estate – Young Offenders Institute</a:t>
            </a:r>
          </a:p>
          <a:p>
            <a:r>
              <a:rPr lang="en-GB" dirty="0"/>
              <a:t>Residential Care Home for the Elderly</a:t>
            </a:r>
          </a:p>
          <a:p>
            <a:r>
              <a:rPr lang="en-GB" dirty="0"/>
              <a:t>Dental surgery</a:t>
            </a:r>
          </a:p>
          <a:p>
            <a:r>
              <a:rPr lang="en-GB" dirty="0"/>
              <a:t>Therapeutic support – autism</a:t>
            </a:r>
          </a:p>
          <a:p>
            <a:r>
              <a:rPr lang="en-GB" dirty="0"/>
              <a:t>Early years childcare</a:t>
            </a:r>
          </a:p>
          <a:p>
            <a:pPr marL="0" indent="0">
              <a:buNone/>
            </a:pPr>
            <a:endParaRPr lang="en-GB" dirty="0"/>
          </a:p>
          <a:p>
            <a:pPr marL="0" indent="0">
              <a:buNone/>
            </a:pPr>
            <a:r>
              <a:rPr lang="en-GB" dirty="0"/>
              <a:t>They can bring the course to life through sharing real life scenarios.</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4 of 32 – this presentation lasts 5 minutes</a:t>
            </a:r>
          </a:p>
        </p:txBody>
      </p:sp>
      <p:pic>
        <p:nvPicPr>
          <p:cNvPr id="7" name="Picture 6" descr="A picture containing drawing&#10;&#10;Description automatically generated">
            <a:extLst>
              <a:ext uri="{FF2B5EF4-FFF2-40B4-BE49-F238E27FC236}">
                <a16:creationId xmlns:a16="http://schemas.microsoft.com/office/drawing/2014/main" id="{647D6702-B00C-416D-8B4D-F100CBA228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57918" y="2362200"/>
            <a:ext cx="2143125" cy="2133600"/>
          </a:xfrm>
          <a:prstGeom prst="rect">
            <a:avLst/>
          </a:prstGeom>
        </p:spPr>
      </p:pic>
    </p:spTree>
    <p:extLst>
      <p:ext uri="{BB962C8B-B14F-4D97-AF65-F5344CB8AC3E}">
        <p14:creationId xmlns:p14="http://schemas.microsoft.com/office/powerpoint/2010/main" val="3779865272"/>
      </p:ext>
    </p:extLst>
  </p:cSld>
  <p:clrMapOvr>
    <a:masterClrMapping/>
  </p:clrMapOvr>
  <mc:AlternateContent xmlns:mc="http://schemas.openxmlformats.org/markup-compatibility/2006" xmlns:p14="http://schemas.microsoft.com/office/powerpoint/2010/main">
    <mc:Choice Requires="p14">
      <p:transition spd="slow" p14:dur="2000" advTm="9059"/>
    </mc:Choice>
    <mc:Fallback xmlns="">
      <p:transition spd="slow" advTm="905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What will be covered in this presentation?</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lstStyle/>
          <a:p>
            <a:r>
              <a:rPr lang="en-GB" dirty="0"/>
              <a:t>1. An outline of our course.</a:t>
            </a:r>
          </a:p>
          <a:p>
            <a:r>
              <a:rPr lang="en-GB" dirty="0"/>
              <a:t>2. An indication as to where studying health &amp; social care might lead in the future.</a:t>
            </a:r>
          </a:p>
          <a:p>
            <a:r>
              <a:rPr lang="en-GB" dirty="0"/>
              <a:t>3. Answers to as many frequently asked questions as we could come up with.</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5 of 32 – this presentation lasts 5 minutes</a:t>
            </a:r>
          </a:p>
        </p:txBody>
      </p:sp>
      <p:pic>
        <p:nvPicPr>
          <p:cNvPr id="7" name="Picture 6" descr="A close up of a sign&#10;&#10;Description automatically generated">
            <a:extLst>
              <a:ext uri="{FF2B5EF4-FFF2-40B4-BE49-F238E27FC236}">
                <a16:creationId xmlns:a16="http://schemas.microsoft.com/office/drawing/2014/main" id="{DAF6026D-8B78-407E-85BB-5C7A4AB6AD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99355" y="3702422"/>
            <a:ext cx="3008549" cy="3008549"/>
          </a:xfrm>
          <a:prstGeom prst="rect">
            <a:avLst/>
          </a:prstGeom>
        </p:spPr>
      </p:pic>
    </p:spTree>
    <p:extLst>
      <p:ext uri="{BB962C8B-B14F-4D97-AF65-F5344CB8AC3E}">
        <p14:creationId xmlns:p14="http://schemas.microsoft.com/office/powerpoint/2010/main" val="3094789964"/>
      </p:ext>
    </p:extLst>
  </p:cSld>
  <p:clrMapOvr>
    <a:masterClrMapping/>
  </p:clrMapOvr>
  <mc:AlternateContent xmlns:mc="http://schemas.openxmlformats.org/markup-compatibility/2006" xmlns:p14="http://schemas.microsoft.com/office/powerpoint/2010/main">
    <mc:Choice Requires="p14">
      <p:transition spd="slow" p14:dur="2000" advTm="6768"/>
    </mc:Choice>
    <mc:Fallback xmlns="">
      <p:transition spd="slow" advTm="67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35DE38A-41A5-4566-957E-929450E7AE07}"/>
              </a:ext>
            </a:extLst>
          </p:cNvPr>
          <p:cNvSpPr>
            <a:spLocks noGrp="1"/>
          </p:cNvSpPr>
          <p:nvPr>
            <p:ph type="title"/>
          </p:nvPr>
        </p:nvSpPr>
        <p:spPr/>
        <p:txBody>
          <a:bodyPr/>
          <a:lstStyle/>
          <a:p>
            <a:r>
              <a:rPr lang="en-GB" dirty="0"/>
              <a:t>Our course – 6 Units over 2 Years</a:t>
            </a:r>
          </a:p>
        </p:txBody>
      </p:sp>
      <p:sp>
        <p:nvSpPr>
          <p:cNvPr id="7" name="Text Placeholder 6">
            <a:extLst>
              <a:ext uri="{FF2B5EF4-FFF2-40B4-BE49-F238E27FC236}">
                <a16:creationId xmlns:a16="http://schemas.microsoft.com/office/drawing/2014/main" id="{4C5FA6F2-A0C2-41CD-90AA-7DFD73282D0D}"/>
              </a:ext>
            </a:extLst>
          </p:cNvPr>
          <p:cNvSpPr>
            <a:spLocks noGrp="1"/>
          </p:cNvSpPr>
          <p:nvPr>
            <p:ph type="body" idx="1"/>
          </p:nvPr>
        </p:nvSpPr>
        <p:spPr/>
        <p:txBody>
          <a:bodyPr/>
          <a:lstStyle/>
          <a:p>
            <a:r>
              <a:rPr lang="en-GB" dirty="0"/>
              <a:t>Year 1</a:t>
            </a:r>
          </a:p>
        </p:txBody>
      </p:sp>
      <p:sp>
        <p:nvSpPr>
          <p:cNvPr id="8" name="Content Placeholder 7">
            <a:extLst>
              <a:ext uri="{FF2B5EF4-FFF2-40B4-BE49-F238E27FC236}">
                <a16:creationId xmlns:a16="http://schemas.microsoft.com/office/drawing/2014/main" id="{AD823A76-64C1-4233-A13E-48E19E3669BF}"/>
              </a:ext>
            </a:extLst>
          </p:cNvPr>
          <p:cNvSpPr>
            <a:spLocks noGrp="1"/>
          </p:cNvSpPr>
          <p:nvPr>
            <p:ph sz="half" idx="2"/>
          </p:nvPr>
        </p:nvSpPr>
        <p:spPr/>
        <p:txBody>
          <a:bodyPr>
            <a:normAutofit fontScale="92500" lnSpcReduction="10000"/>
          </a:bodyPr>
          <a:lstStyle/>
          <a:p>
            <a:r>
              <a:rPr lang="en-GB" b="1" dirty="0"/>
              <a:t>Building Positive Relationships in Health &amp; Social Care </a:t>
            </a:r>
            <a:r>
              <a:rPr lang="en-GB" dirty="0"/>
              <a:t>(coursework unit)</a:t>
            </a:r>
          </a:p>
          <a:p>
            <a:r>
              <a:rPr lang="en-GB" b="1" dirty="0"/>
              <a:t>Equality, Diversity &amp; Rights</a:t>
            </a:r>
          </a:p>
          <a:p>
            <a:pPr marL="0" indent="0">
              <a:buNone/>
            </a:pPr>
            <a:r>
              <a:rPr lang="en-GB" dirty="0"/>
              <a:t>   (examined unit)</a:t>
            </a:r>
          </a:p>
          <a:p>
            <a:r>
              <a:rPr lang="en-GB" b="1" dirty="0"/>
              <a:t>Anatomy &amp; Physiology</a:t>
            </a:r>
          </a:p>
          <a:p>
            <a:pPr marL="0" indent="0">
              <a:buNone/>
            </a:pPr>
            <a:r>
              <a:rPr lang="en-GB" dirty="0"/>
              <a:t>   (examined unit)</a:t>
            </a:r>
          </a:p>
          <a:p>
            <a:r>
              <a:rPr lang="en-GB" b="1" dirty="0"/>
              <a:t>Public Health</a:t>
            </a:r>
            <a:r>
              <a:rPr lang="en-GB" dirty="0"/>
              <a:t> (coursework unit)</a:t>
            </a:r>
          </a:p>
          <a:p>
            <a:pPr marL="0" indent="0">
              <a:buNone/>
            </a:pPr>
            <a:endParaRPr lang="en-GB" dirty="0"/>
          </a:p>
        </p:txBody>
      </p:sp>
      <p:sp>
        <p:nvSpPr>
          <p:cNvPr id="9" name="Text Placeholder 8">
            <a:extLst>
              <a:ext uri="{FF2B5EF4-FFF2-40B4-BE49-F238E27FC236}">
                <a16:creationId xmlns:a16="http://schemas.microsoft.com/office/drawing/2014/main" id="{15E03791-479B-4741-9C9E-D7639EBEA356}"/>
              </a:ext>
            </a:extLst>
          </p:cNvPr>
          <p:cNvSpPr>
            <a:spLocks noGrp="1"/>
          </p:cNvSpPr>
          <p:nvPr>
            <p:ph type="body" sz="quarter" idx="3"/>
          </p:nvPr>
        </p:nvSpPr>
        <p:spPr/>
        <p:txBody>
          <a:bodyPr/>
          <a:lstStyle/>
          <a:p>
            <a:r>
              <a:rPr lang="en-GB" dirty="0"/>
              <a:t>Year 2</a:t>
            </a:r>
          </a:p>
        </p:txBody>
      </p:sp>
      <p:sp>
        <p:nvSpPr>
          <p:cNvPr id="10" name="Content Placeholder 9">
            <a:extLst>
              <a:ext uri="{FF2B5EF4-FFF2-40B4-BE49-F238E27FC236}">
                <a16:creationId xmlns:a16="http://schemas.microsoft.com/office/drawing/2014/main" id="{D2AE3CC9-CAB6-41DD-9811-DA07B3CBD5E1}"/>
              </a:ext>
            </a:extLst>
          </p:cNvPr>
          <p:cNvSpPr>
            <a:spLocks noGrp="1"/>
          </p:cNvSpPr>
          <p:nvPr>
            <p:ph sz="quarter" idx="4"/>
          </p:nvPr>
        </p:nvSpPr>
        <p:spPr/>
        <p:txBody>
          <a:bodyPr>
            <a:normAutofit fontScale="92500" lnSpcReduction="10000"/>
          </a:bodyPr>
          <a:lstStyle/>
          <a:p>
            <a:r>
              <a:rPr lang="en-GB" b="1" dirty="0"/>
              <a:t>Sexual Health &amp; Early Life Development Stages </a:t>
            </a:r>
          </a:p>
          <a:p>
            <a:pPr marL="0" indent="0">
              <a:buNone/>
            </a:pPr>
            <a:r>
              <a:rPr lang="en-GB" dirty="0"/>
              <a:t>   (coursework unit)</a:t>
            </a:r>
          </a:p>
          <a:p>
            <a:r>
              <a:rPr lang="en-GB" b="1" dirty="0"/>
              <a:t>Health, Safety &amp; Security in Health &amp; Social Care</a:t>
            </a:r>
          </a:p>
          <a:p>
            <a:pPr marL="0" indent="0">
              <a:buNone/>
            </a:pPr>
            <a:r>
              <a:rPr lang="en-GB" dirty="0"/>
              <a:t>   (examined unit)</a:t>
            </a:r>
          </a:p>
          <a:p>
            <a:pPr marL="0" indent="0">
              <a:buNone/>
            </a:pPr>
            <a:endParaRPr lang="en-GB" dirty="0"/>
          </a:p>
          <a:p>
            <a:pPr marL="0" indent="0">
              <a:buNone/>
            </a:pPr>
            <a:r>
              <a:rPr lang="en-GB" dirty="0"/>
              <a:t>All units will be explained in more detail later in the presentation.</a:t>
            </a:r>
          </a:p>
          <a:p>
            <a:pPr marL="0" indent="0">
              <a:buNone/>
            </a:pPr>
            <a:endParaRPr lang="en-GB" dirty="0"/>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6 of 32 – this presentation lasts 5 minutes</a:t>
            </a:r>
          </a:p>
        </p:txBody>
      </p:sp>
    </p:spTree>
    <p:extLst>
      <p:ext uri="{BB962C8B-B14F-4D97-AF65-F5344CB8AC3E}">
        <p14:creationId xmlns:p14="http://schemas.microsoft.com/office/powerpoint/2010/main" val="3549473864"/>
      </p:ext>
    </p:extLst>
  </p:cSld>
  <p:clrMapOvr>
    <a:masterClrMapping/>
  </p:clrMapOvr>
  <mc:AlternateContent xmlns:mc="http://schemas.openxmlformats.org/markup-compatibility/2006" xmlns:p14="http://schemas.microsoft.com/office/powerpoint/2010/main">
    <mc:Choice Requires="p14">
      <p:transition spd="slow" p14:dur="2000" advTm="8689"/>
    </mc:Choice>
    <mc:Fallback xmlns="">
      <p:transition spd="slow" advTm="868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Where might this qualification take you?</a:t>
            </a:r>
          </a:p>
        </p:txBody>
      </p:sp>
      <p:sp>
        <p:nvSpPr>
          <p:cNvPr id="3" name="Text Placeholder 2">
            <a:extLst>
              <a:ext uri="{FF2B5EF4-FFF2-40B4-BE49-F238E27FC236}">
                <a16:creationId xmlns:a16="http://schemas.microsoft.com/office/drawing/2014/main" id="{D7AE70E7-5AAF-4AD4-95CB-FF9AD0815B77}"/>
              </a:ext>
            </a:extLst>
          </p:cNvPr>
          <p:cNvSpPr>
            <a:spLocks noGrp="1"/>
          </p:cNvSpPr>
          <p:nvPr>
            <p:ph type="body" idx="1"/>
          </p:nvPr>
        </p:nvSpPr>
        <p:spPr/>
        <p:txBody>
          <a:bodyPr>
            <a:normAutofit/>
          </a:bodyPr>
          <a:lstStyle/>
          <a:p>
            <a:r>
              <a:rPr lang="en-GB" dirty="0"/>
              <a:t>Previous students have taken the following subjects at university</a:t>
            </a:r>
          </a:p>
        </p:txBody>
      </p:sp>
      <p:sp>
        <p:nvSpPr>
          <p:cNvPr id="7" name="Content Placeholder 6">
            <a:extLst>
              <a:ext uri="{FF2B5EF4-FFF2-40B4-BE49-F238E27FC236}">
                <a16:creationId xmlns:a16="http://schemas.microsoft.com/office/drawing/2014/main" id="{5C38099E-2A61-49D8-97CD-64B253EFE736}"/>
              </a:ext>
            </a:extLst>
          </p:cNvPr>
          <p:cNvSpPr>
            <a:spLocks noGrp="1"/>
          </p:cNvSpPr>
          <p:nvPr>
            <p:ph sz="half" idx="2"/>
          </p:nvPr>
        </p:nvSpPr>
        <p:spPr/>
        <p:txBody>
          <a:bodyPr>
            <a:normAutofit fontScale="92500" lnSpcReduction="10000"/>
          </a:bodyPr>
          <a:lstStyle/>
          <a:p>
            <a:r>
              <a:rPr lang="en-GB" dirty="0"/>
              <a:t>Teaching</a:t>
            </a:r>
          </a:p>
          <a:p>
            <a:r>
              <a:rPr lang="en-GB" dirty="0"/>
              <a:t>Sociology</a:t>
            </a:r>
          </a:p>
          <a:p>
            <a:r>
              <a:rPr lang="en-GB" dirty="0"/>
              <a:t>Psychology</a:t>
            </a:r>
          </a:p>
          <a:p>
            <a:r>
              <a:rPr lang="en-GB" dirty="0"/>
              <a:t>Law</a:t>
            </a:r>
          </a:p>
          <a:p>
            <a:r>
              <a:rPr lang="en-GB" dirty="0"/>
              <a:t>Business Studies</a:t>
            </a:r>
          </a:p>
          <a:p>
            <a:r>
              <a:rPr lang="en-GB" dirty="0"/>
              <a:t>Physiotherapy</a:t>
            </a:r>
          </a:p>
          <a:p>
            <a:r>
              <a:rPr lang="en-GB" dirty="0"/>
              <a:t>Midwifery</a:t>
            </a:r>
          </a:p>
          <a:p>
            <a:r>
              <a:rPr lang="en-GB" dirty="0"/>
              <a:t>Nursing</a:t>
            </a:r>
          </a:p>
        </p:txBody>
      </p:sp>
      <p:sp>
        <p:nvSpPr>
          <p:cNvPr id="8" name="Text Placeholder 7">
            <a:extLst>
              <a:ext uri="{FF2B5EF4-FFF2-40B4-BE49-F238E27FC236}">
                <a16:creationId xmlns:a16="http://schemas.microsoft.com/office/drawing/2014/main" id="{7AF3631C-61D9-4A33-95CD-EF05B6B28C9E}"/>
              </a:ext>
            </a:extLst>
          </p:cNvPr>
          <p:cNvSpPr>
            <a:spLocks noGrp="1"/>
          </p:cNvSpPr>
          <p:nvPr>
            <p:ph type="body" sz="quarter" idx="3"/>
          </p:nvPr>
        </p:nvSpPr>
        <p:spPr/>
        <p:txBody>
          <a:bodyPr>
            <a:normAutofit/>
          </a:bodyPr>
          <a:lstStyle/>
          <a:p>
            <a:r>
              <a:rPr lang="en-GB" dirty="0"/>
              <a:t>Previous students have gone on to pursue the following careers</a:t>
            </a:r>
          </a:p>
        </p:txBody>
      </p:sp>
      <p:sp>
        <p:nvSpPr>
          <p:cNvPr id="9" name="Content Placeholder 8">
            <a:extLst>
              <a:ext uri="{FF2B5EF4-FFF2-40B4-BE49-F238E27FC236}">
                <a16:creationId xmlns:a16="http://schemas.microsoft.com/office/drawing/2014/main" id="{09A1DBD2-5D00-4405-9CC9-4C62C6AEF07C}"/>
              </a:ext>
            </a:extLst>
          </p:cNvPr>
          <p:cNvSpPr>
            <a:spLocks noGrp="1"/>
          </p:cNvSpPr>
          <p:nvPr>
            <p:ph sz="quarter" idx="4"/>
          </p:nvPr>
        </p:nvSpPr>
        <p:spPr/>
        <p:txBody>
          <a:bodyPr>
            <a:normAutofit fontScale="92500" lnSpcReduction="10000"/>
          </a:bodyPr>
          <a:lstStyle/>
          <a:p>
            <a:r>
              <a:rPr lang="en-GB" dirty="0"/>
              <a:t>Nursing &amp; midwifery</a:t>
            </a:r>
          </a:p>
          <a:p>
            <a:r>
              <a:rPr lang="en-GB" dirty="0"/>
              <a:t>Primary school teacher</a:t>
            </a:r>
          </a:p>
          <a:p>
            <a:r>
              <a:rPr lang="en-GB" dirty="0"/>
              <a:t>Social worker</a:t>
            </a:r>
          </a:p>
          <a:p>
            <a:r>
              <a:rPr lang="en-GB" dirty="0"/>
              <a:t>Law</a:t>
            </a:r>
          </a:p>
          <a:p>
            <a:r>
              <a:rPr lang="en-GB" dirty="0"/>
              <a:t>Physiotherapist</a:t>
            </a:r>
          </a:p>
          <a:p>
            <a:pPr marL="0" indent="0">
              <a:buNone/>
            </a:pPr>
            <a:endParaRPr lang="en-GB" dirty="0"/>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7 of 32– this presentation lasts 5 minutes</a:t>
            </a:r>
          </a:p>
        </p:txBody>
      </p:sp>
    </p:spTree>
    <p:extLst>
      <p:ext uri="{BB962C8B-B14F-4D97-AF65-F5344CB8AC3E}">
        <p14:creationId xmlns:p14="http://schemas.microsoft.com/office/powerpoint/2010/main" val="1753096620"/>
      </p:ext>
    </p:extLst>
  </p:cSld>
  <p:clrMapOvr>
    <a:masterClrMapping/>
  </p:clrMapOvr>
  <mc:AlternateContent xmlns:mc="http://schemas.openxmlformats.org/markup-compatibility/2006" xmlns:p14="http://schemas.microsoft.com/office/powerpoint/2010/main">
    <mc:Choice Requires="p14">
      <p:transition spd="slow" p14:dur="2000" advTm="10351"/>
    </mc:Choice>
    <mc:Fallback xmlns="">
      <p:transition spd="slow" advTm="103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Is this subject regarded as academic?</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a:xfrm>
            <a:off x="838200" y="1825624"/>
            <a:ext cx="10515600" cy="4530351"/>
          </a:xfrm>
        </p:spPr>
        <p:txBody>
          <a:bodyPr>
            <a:normAutofit fontScale="92500" lnSpcReduction="10000"/>
          </a:bodyPr>
          <a:lstStyle/>
          <a:p>
            <a:r>
              <a:rPr lang="en-GB" dirty="0"/>
              <a:t>Absolutely!</a:t>
            </a:r>
          </a:p>
          <a:p>
            <a:r>
              <a:rPr lang="en-GB" dirty="0"/>
              <a:t>It is a level 3 qualification and is weighted exactly the same as an A level. It carries just as many UCAS points.</a:t>
            </a:r>
          </a:p>
          <a:p>
            <a:r>
              <a:rPr lang="en-GB" dirty="0"/>
              <a:t>There are 3 examinations in this subject – but unlike A levels you are allowed to take two of them at the end of Year 1. Many people find it helpful to spread exams out, especially students who find being assessed in this way challenging.</a:t>
            </a:r>
          </a:p>
          <a:p>
            <a:r>
              <a:rPr lang="en-GB" dirty="0"/>
              <a:t>Coursework is always completed to the highest standards, we have been praised by the exam board for the quality of our course work.</a:t>
            </a:r>
          </a:p>
          <a:p>
            <a:r>
              <a:rPr lang="en-GB" dirty="0"/>
              <a:t>Students are taught how to write academic essays in preparation for university. Distinction tasks are often set in the form of a traditional essay or report</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8 of 32– this presentation lasts 5 minutes</a:t>
            </a:r>
          </a:p>
        </p:txBody>
      </p:sp>
    </p:spTree>
    <p:extLst>
      <p:ext uri="{BB962C8B-B14F-4D97-AF65-F5344CB8AC3E}">
        <p14:creationId xmlns:p14="http://schemas.microsoft.com/office/powerpoint/2010/main" val="142243471"/>
      </p:ext>
    </p:extLst>
  </p:cSld>
  <p:clrMapOvr>
    <a:masterClrMapping/>
  </p:clrMapOvr>
  <mc:AlternateContent xmlns:mc="http://schemas.openxmlformats.org/markup-compatibility/2006" xmlns:p14="http://schemas.microsoft.com/office/powerpoint/2010/main">
    <mc:Choice Requires="p14">
      <p:transition spd="slow" p14:dur="2000" advTm="15112"/>
    </mc:Choice>
    <mc:Fallback xmlns="">
      <p:transition spd="slow" advTm="1511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We get fantastic results!!!</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lstStyle/>
          <a:p>
            <a:r>
              <a:rPr lang="en-GB" dirty="0"/>
              <a:t>Most of our students achieve distinctions (A grade at A level)</a:t>
            </a:r>
          </a:p>
          <a:p>
            <a:r>
              <a:rPr lang="en-GB" dirty="0"/>
              <a:t>All of our students achieve merit (C grade at A level) or above</a:t>
            </a:r>
          </a:p>
          <a:p>
            <a:r>
              <a:rPr lang="en-GB" dirty="0"/>
              <a:t>This is because assessment is ongoing. It is very hard to fall behind, we catch you before you fall!</a:t>
            </a:r>
          </a:p>
          <a:p>
            <a:r>
              <a:rPr lang="en-GB" dirty="0"/>
              <a:t>Our teachers are very experienced and know how to get the very best from their students.</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9 of 32 – this presentation lasts 5 minutes</a:t>
            </a:r>
          </a:p>
        </p:txBody>
      </p:sp>
    </p:spTree>
    <p:extLst>
      <p:ext uri="{BB962C8B-B14F-4D97-AF65-F5344CB8AC3E}">
        <p14:creationId xmlns:p14="http://schemas.microsoft.com/office/powerpoint/2010/main" val="1556278985"/>
      </p:ext>
    </p:extLst>
  </p:cSld>
  <p:clrMapOvr>
    <a:masterClrMapping/>
  </p:clrMapOvr>
  <mc:AlternateContent xmlns:mc="http://schemas.openxmlformats.org/markup-compatibility/2006" xmlns:p14="http://schemas.microsoft.com/office/powerpoint/2010/main">
    <mc:Choice Requires="p14">
      <p:transition spd="slow" p14:dur="2000" advTm="10625"/>
    </mc:Choice>
    <mc:Fallback xmlns="">
      <p:transition spd="slow" advTm="1062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What subjects go well with Health &amp; Social Care?</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lstStyle/>
          <a:p>
            <a:r>
              <a:rPr lang="en-GB" dirty="0"/>
              <a:t>Our students make the decision to take health &amp; social care for many varied reasons, this means that their subject choices are also very varied.</a:t>
            </a:r>
          </a:p>
          <a:p>
            <a:r>
              <a:rPr lang="en-GB" dirty="0"/>
              <a:t>Popular combinations include Health &amp; Social Care with…</a:t>
            </a:r>
          </a:p>
          <a:p>
            <a:pPr marL="0" indent="0">
              <a:buNone/>
            </a:pPr>
            <a:r>
              <a:rPr lang="en-GB" dirty="0"/>
              <a:t>Vocational science			Psychology                              </a:t>
            </a:r>
          </a:p>
          <a:p>
            <a:pPr marL="0" indent="0">
              <a:buNone/>
            </a:pPr>
            <a:r>
              <a:rPr lang="en-GB" dirty="0"/>
              <a:t>Biology				Travel &amp; Tourism</a:t>
            </a:r>
          </a:p>
          <a:p>
            <a:pPr marL="0" indent="0">
              <a:buNone/>
            </a:pPr>
            <a:r>
              <a:rPr lang="en-GB" dirty="0"/>
              <a:t>Sociology</a:t>
            </a:r>
          </a:p>
          <a:p>
            <a:pPr marL="0" indent="0">
              <a:buNone/>
            </a:pPr>
            <a:r>
              <a:rPr lang="en-GB" dirty="0"/>
              <a:t>English</a:t>
            </a:r>
          </a:p>
          <a:p>
            <a:pPr marL="0" indent="0">
              <a:buNone/>
            </a:pPr>
            <a:r>
              <a:rPr lang="en-GB" dirty="0"/>
              <a:t>Business Studies</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10 of 32 – this presentation lasts 5 minutes</a:t>
            </a:r>
          </a:p>
        </p:txBody>
      </p:sp>
    </p:spTree>
    <p:extLst>
      <p:ext uri="{BB962C8B-B14F-4D97-AF65-F5344CB8AC3E}">
        <p14:creationId xmlns:p14="http://schemas.microsoft.com/office/powerpoint/2010/main" val="4281839748"/>
      </p:ext>
    </p:extLst>
  </p:cSld>
  <p:clrMapOvr>
    <a:masterClrMapping/>
  </p:clrMapOvr>
  <mc:AlternateContent xmlns:mc="http://schemas.openxmlformats.org/markup-compatibility/2006" xmlns:p14="http://schemas.microsoft.com/office/powerpoint/2010/main">
    <mc:Choice Requires="p14">
      <p:transition spd="slow" p14:dur="2000" advTm="14456"/>
    </mc:Choice>
    <mc:Fallback xmlns="">
      <p:transition spd="slow" advTm="144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0F246-590F-46B4-9A2B-944DAF98C0A7}"/>
              </a:ext>
            </a:extLst>
          </p:cNvPr>
          <p:cNvSpPr>
            <a:spLocks noGrp="1"/>
          </p:cNvSpPr>
          <p:nvPr>
            <p:ph type="title"/>
          </p:nvPr>
        </p:nvSpPr>
        <p:spPr/>
        <p:txBody>
          <a:bodyPr/>
          <a:lstStyle/>
          <a:p>
            <a:r>
              <a:rPr lang="en-GB" b="1" dirty="0"/>
              <a:t>Work experience!</a:t>
            </a:r>
          </a:p>
        </p:txBody>
      </p:sp>
      <p:sp>
        <p:nvSpPr>
          <p:cNvPr id="3" name="Content Placeholder 2">
            <a:extLst>
              <a:ext uri="{FF2B5EF4-FFF2-40B4-BE49-F238E27FC236}">
                <a16:creationId xmlns:a16="http://schemas.microsoft.com/office/drawing/2014/main" id="{04171933-5883-430C-B318-FA98B5FB255F}"/>
              </a:ext>
            </a:extLst>
          </p:cNvPr>
          <p:cNvSpPr>
            <a:spLocks noGrp="1"/>
          </p:cNvSpPr>
          <p:nvPr>
            <p:ph idx="1"/>
          </p:nvPr>
        </p:nvSpPr>
        <p:spPr/>
        <p:txBody>
          <a:bodyPr>
            <a:normAutofit lnSpcReduction="10000"/>
          </a:bodyPr>
          <a:lstStyle/>
          <a:p>
            <a:r>
              <a:rPr lang="en-GB" dirty="0"/>
              <a:t>From 2019 all Health &amp; Social Care students</a:t>
            </a:r>
          </a:p>
          <a:p>
            <a:pPr marL="0" indent="0">
              <a:buNone/>
            </a:pPr>
            <a:r>
              <a:rPr lang="en-GB" dirty="0"/>
              <a:t>are offered work experience each week as part of </a:t>
            </a:r>
          </a:p>
          <a:p>
            <a:pPr marL="0" indent="0">
              <a:buNone/>
            </a:pPr>
            <a:r>
              <a:rPr lang="en-GB" dirty="0"/>
              <a:t>their programme of study.</a:t>
            </a:r>
          </a:p>
          <a:p>
            <a:r>
              <a:rPr lang="en-GB" dirty="0"/>
              <a:t>Many of our practical assignments are based upon</a:t>
            </a:r>
          </a:p>
          <a:p>
            <a:pPr marL="0" indent="0">
              <a:buNone/>
            </a:pPr>
            <a:r>
              <a:rPr lang="en-GB" dirty="0"/>
              <a:t>this work experience placement &amp; students</a:t>
            </a:r>
          </a:p>
          <a:p>
            <a:pPr marL="0" indent="0">
              <a:buNone/>
            </a:pPr>
            <a:r>
              <a:rPr lang="en-GB" dirty="0"/>
              <a:t>are able to write about first hand experiences,</a:t>
            </a:r>
          </a:p>
          <a:p>
            <a:pPr marL="0" indent="0">
              <a:buNone/>
            </a:pPr>
            <a:r>
              <a:rPr lang="en-GB" dirty="0"/>
              <a:t>applying theoretical knowledge to what </a:t>
            </a:r>
          </a:p>
          <a:p>
            <a:pPr marL="0" indent="0">
              <a:buNone/>
            </a:pPr>
            <a:r>
              <a:rPr lang="en-GB" dirty="0"/>
              <a:t>happens in real life, with real people. </a:t>
            </a:r>
            <a:r>
              <a:rPr lang="en-GB" b="1" dirty="0"/>
              <a:t>So much more interesting!</a:t>
            </a:r>
          </a:p>
          <a:p>
            <a:r>
              <a:rPr lang="en-GB" b="1" dirty="0"/>
              <a:t>Build your CV at the Piggott School while you study.</a:t>
            </a:r>
          </a:p>
        </p:txBody>
      </p:sp>
      <p:sp>
        <p:nvSpPr>
          <p:cNvPr id="4" name="Star: 5 Points 3">
            <a:extLst>
              <a:ext uri="{FF2B5EF4-FFF2-40B4-BE49-F238E27FC236}">
                <a16:creationId xmlns:a16="http://schemas.microsoft.com/office/drawing/2014/main" id="{5CCD1C0C-6E66-4691-8D47-65971F796A8E}"/>
              </a:ext>
            </a:extLst>
          </p:cNvPr>
          <p:cNvSpPr/>
          <p:nvPr/>
        </p:nvSpPr>
        <p:spPr>
          <a:xfrm rot="1051520">
            <a:off x="7853083" y="259976"/>
            <a:ext cx="4052048" cy="3299012"/>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At </a:t>
            </a:r>
            <a:r>
              <a:rPr lang="en-GB" sz="2400" dirty="0" err="1"/>
              <a:t>Charvill</a:t>
            </a:r>
            <a:r>
              <a:rPr lang="en-GB" sz="2400" dirty="0"/>
              <a:t> Piggott</a:t>
            </a:r>
          </a:p>
        </p:txBody>
      </p:sp>
    </p:spTree>
    <p:extLst>
      <p:ext uri="{BB962C8B-B14F-4D97-AF65-F5344CB8AC3E}">
        <p14:creationId xmlns:p14="http://schemas.microsoft.com/office/powerpoint/2010/main" val="3049808866"/>
      </p:ext>
    </p:extLst>
  </p:cSld>
  <p:clrMapOvr>
    <a:masterClrMapping/>
  </p:clrMapOvr>
  <mc:AlternateContent xmlns:mc="http://schemas.openxmlformats.org/markup-compatibility/2006" xmlns:p14="http://schemas.microsoft.com/office/powerpoint/2010/main">
    <mc:Choice Requires="p14">
      <p:transition spd="slow" p14:dur="2000" advTm="17527"/>
    </mc:Choice>
    <mc:Fallback xmlns="">
      <p:transition spd="slow" advTm="1752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How can I check I am taking the right subject?</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lstStyle/>
          <a:p>
            <a:r>
              <a:rPr lang="en-GB" dirty="0"/>
              <a:t>Do some research</a:t>
            </a:r>
          </a:p>
          <a:p>
            <a:r>
              <a:rPr lang="en-GB" dirty="0"/>
              <a:t>Start by using the UCAS website to search for courses or apprenticeships that you might be interested in</a:t>
            </a:r>
          </a:p>
          <a:p>
            <a:r>
              <a:rPr lang="en-GB" dirty="0"/>
              <a:t>Look at the entry requirements</a:t>
            </a:r>
          </a:p>
          <a:p>
            <a:r>
              <a:rPr lang="en-GB" dirty="0"/>
              <a:t>You could also call the university and speak to an admissions tutor</a:t>
            </a:r>
          </a:p>
          <a:p>
            <a:pPr marL="0" indent="0">
              <a:buNone/>
            </a:pPr>
            <a:endParaRPr lang="en-GB" dirty="0"/>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12 of 32– this presentation lasts 5 minutes</a:t>
            </a:r>
          </a:p>
        </p:txBody>
      </p:sp>
    </p:spTree>
    <p:extLst>
      <p:ext uri="{BB962C8B-B14F-4D97-AF65-F5344CB8AC3E}">
        <p14:creationId xmlns:p14="http://schemas.microsoft.com/office/powerpoint/2010/main" val="516380766"/>
      </p:ext>
    </p:extLst>
  </p:cSld>
  <p:clrMapOvr>
    <a:masterClrMapping/>
  </p:clrMapOvr>
  <mc:AlternateContent xmlns:mc="http://schemas.openxmlformats.org/markup-compatibility/2006" xmlns:p14="http://schemas.microsoft.com/office/powerpoint/2010/main">
    <mc:Choice Requires="p14">
      <p:transition spd="slow" p14:dur="2000" advTm="10898"/>
    </mc:Choice>
    <mc:Fallback xmlns="">
      <p:transition spd="slow" advTm="1089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What grades will I need?</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lstStyle/>
          <a:p>
            <a:r>
              <a:rPr lang="en-GB" dirty="0"/>
              <a:t>You will need to meet our entry requirements for sixth form</a:t>
            </a:r>
          </a:p>
          <a:p>
            <a:r>
              <a:rPr lang="en-GB" dirty="0"/>
              <a:t>English Language &amp; Science is especially important for this course</a:t>
            </a:r>
          </a:p>
          <a:p>
            <a:pPr marL="0" indent="0">
              <a:buNone/>
            </a:pPr>
            <a:endParaRPr lang="en-GB" dirty="0"/>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13 of 32 – this presentation lasts 5 minutes</a:t>
            </a:r>
          </a:p>
        </p:txBody>
      </p:sp>
    </p:spTree>
    <p:extLst>
      <p:ext uri="{BB962C8B-B14F-4D97-AF65-F5344CB8AC3E}">
        <p14:creationId xmlns:p14="http://schemas.microsoft.com/office/powerpoint/2010/main" val="1989452237"/>
      </p:ext>
    </p:extLst>
  </p:cSld>
  <p:clrMapOvr>
    <a:masterClrMapping/>
  </p:clrMapOvr>
  <mc:AlternateContent xmlns:mc="http://schemas.openxmlformats.org/markup-compatibility/2006" xmlns:p14="http://schemas.microsoft.com/office/powerpoint/2010/main">
    <mc:Choice Requires="p14">
      <p:transition spd="slow" p14:dur="2000" advTm="8362"/>
    </mc:Choice>
    <mc:Fallback xmlns="">
      <p:transition spd="slow" advTm="836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7AA16D2-1CDC-473F-9AF5-ED845022A570}"/>
              </a:ext>
            </a:extLst>
          </p:cNvPr>
          <p:cNvSpPr>
            <a:spLocks noGrp="1"/>
          </p:cNvSpPr>
          <p:nvPr>
            <p:ph type="title"/>
          </p:nvPr>
        </p:nvSpPr>
        <p:spPr/>
        <p:txBody>
          <a:bodyPr/>
          <a:lstStyle/>
          <a:p>
            <a:r>
              <a:rPr lang="en-GB" dirty="0"/>
              <a:t>Our 6 Units in a little more depth…</a:t>
            </a:r>
          </a:p>
        </p:txBody>
      </p:sp>
      <p:sp>
        <p:nvSpPr>
          <p:cNvPr id="7" name="Text Placeholder 6">
            <a:extLst>
              <a:ext uri="{FF2B5EF4-FFF2-40B4-BE49-F238E27FC236}">
                <a16:creationId xmlns:a16="http://schemas.microsoft.com/office/drawing/2014/main" id="{88C27D7F-280C-413E-BFA8-6FA296AB8872}"/>
              </a:ext>
            </a:extLst>
          </p:cNvPr>
          <p:cNvSpPr>
            <a:spLocks noGrp="1"/>
          </p:cNvSpPr>
          <p:nvPr>
            <p:ph type="body" idx="1"/>
          </p:nvPr>
        </p:nvSpPr>
        <p:spPr/>
        <p:txBody>
          <a:bodyPr/>
          <a:lstStyle/>
          <a:p>
            <a:r>
              <a:rPr lang="en-GB" dirty="0"/>
              <a:t>Learn more about what you will study should you opt for this subject</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14 of 32– this presentation lasts 5 minutes</a:t>
            </a:r>
          </a:p>
        </p:txBody>
      </p:sp>
    </p:spTree>
    <p:extLst>
      <p:ext uri="{BB962C8B-B14F-4D97-AF65-F5344CB8AC3E}">
        <p14:creationId xmlns:p14="http://schemas.microsoft.com/office/powerpoint/2010/main" val="3731683238"/>
      </p:ext>
    </p:extLst>
  </p:cSld>
  <p:clrMapOvr>
    <a:masterClrMapping/>
  </p:clrMapOvr>
  <mc:AlternateContent xmlns:mc="http://schemas.openxmlformats.org/markup-compatibility/2006" xmlns:p14="http://schemas.microsoft.com/office/powerpoint/2010/main">
    <mc:Choice Requires="p14">
      <p:transition spd="slow" p14:dur="2000" advTm="9203"/>
    </mc:Choice>
    <mc:Fallback xmlns="">
      <p:transition spd="slow" advTm="920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E6F4E5-56A3-4BCF-81DF-F657035FEFD3}"/>
              </a:ext>
            </a:extLst>
          </p:cNvPr>
          <p:cNvSpPr>
            <a:spLocks noGrp="1"/>
          </p:cNvSpPr>
          <p:nvPr>
            <p:ph type="title"/>
          </p:nvPr>
        </p:nvSpPr>
        <p:spPr>
          <a:xfrm>
            <a:off x="4128368" y="4522156"/>
            <a:ext cx="4937937" cy="1363215"/>
          </a:xfrm>
        </p:spPr>
        <p:txBody>
          <a:bodyPr vert="horz" lIns="91440" tIns="45720" rIns="91440" bIns="45720" rtlCol="0" anchor="t">
            <a:normAutofit fontScale="90000"/>
          </a:bodyPr>
          <a:lstStyle/>
          <a:p>
            <a:r>
              <a:rPr lang="en-US" kern="1200" dirty="0">
                <a:solidFill>
                  <a:schemeClr val="tx1"/>
                </a:solidFill>
                <a:latin typeface="+mj-lt"/>
                <a:ea typeface="+mj-ea"/>
                <a:cs typeface="+mj-cs"/>
              </a:rPr>
              <a:t>Building Positive Relationships in Health &amp; Social Care</a:t>
            </a:r>
          </a:p>
        </p:txBody>
      </p:sp>
      <p:sp>
        <p:nvSpPr>
          <p:cNvPr id="20" name="Freeform: Shape 19">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A picture containing drawing&#10;&#10;Description automatically generated">
            <a:extLst>
              <a:ext uri="{FF2B5EF4-FFF2-40B4-BE49-F238E27FC236}">
                <a16:creationId xmlns:a16="http://schemas.microsoft.com/office/drawing/2014/main" id="{6CD206DA-4257-4F4A-8585-A65B41936F38}"/>
              </a:ext>
            </a:extLst>
          </p:cNvPr>
          <p:cNvPicPr>
            <a:picLocks noChangeAspect="1"/>
          </p:cNvPicPr>
          <p:nvPr/>
        </p:nvPicPr>
        <p:blipFill rotWithShape="1">
          <a:blip r:embed="rId2">
            <a:extLst>
              <a:ext uri="{28A0092B-C50C-407E-A947-70E740481C1C}">
                <a14:useLocalDpi xmlns:a14="http://schemas.microsoft.com/office/drawing/2010/main" val="0"/>
              </a:ext>
            </a:extLst>
          </a:blip>
          <a:srcRect l="3738" r="360" b="4"/>
          <a:stretch/>
        </p:blipFill>
        <p:spPr>
          <a:xfrm>
            <a:off x="1246573" y="10"/>
            <a:ext cx="3913632" cy="228522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9" name="Picture 8" descr="A close up of a logo&#10;&#10;Description automatically generated">
            <a:extLst>
              <a:ext uri="{FF2B5EF4-FFF2-40B4-BE49-F238E27FC236}">
                <a16:creationId xmlns:a16="http://schemas.microsoft.com/office/drawing/2014/main" id="{0B559EC1-A0E1-4F55-A7F0-067D690602BA}"/>
              </a:ext>
            </a:extLst>
          </p:cNvPr>
          <p:cNvPicPr>
            <a:picLocks noChangeAspect="1"/>
          </p:cNvPicPr>
          <p:nvPr/>
        </p:nvPicPr>
        <p:blipFill rotWithShape="1">
          <a:blip r:embed="rId3">
            <a:extLst>
              <a:ext uri="{28A0092B-C50C-407E-A947-70E740481C1C}">
                <a14:useLocalDpi xmlns:a14="http://schemas.microsoft.com/office/drawing/2010/main" val="0"/>
              </a:ext>
            </a:extLst>
          </a:blip>
          <a:srcRect l="11987" r="29282" b="-1"/>
          <a:stretch/>
        </p:blipFill>
        <p:spPr>
          <a:xfrm>
            <a:off x="20" y="2288331"/>
            <a:ext cx="356461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24" name="Oval 23">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0967" y="561316"/>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descr="A picture containing knot, bicycle&#10;&#10;Description automatically generated">
            <a:extLst>
              <a:ext uri="{FF2B5EF4-FFF2-40B4-BE49-F238E27FC236}">
                <a16:creationId xmlns:a16="http://schemas.microsoft.com/office/drawing/2014/main" id="{60709AD2-7498-4BDE-B5ED-E86CC6E4987C}"/>
              </a:ext>
            </a:extLst>
          </p:cNvPr>
          <p:cNvPicPr>
            <a:picLocks noChangeAspect="1"/>
          </p:cNvPicPr>
          <p:nvPr/>
        </p:nvPicPr>
        <p:blipFill rotWithShape="1">
          <a:blip r:embed="rId4">
            <a:extLst>
              <a:ext uri="{28A0092B-C50C-407E-A947-70E740481C1C}">
                <a14:useLocalDpi xmlns:a14="http://schemas.microsoft.com/office/drawing/2010/main" val="0"/>
              </a:ext>
            </a:extLst>
          </a:blip>
          <a:srcRect l="17570" r="26431" b="2"/>
          <a:stretch/>
        </p:blipFill>
        <p:spPr>
          <a:xfrm>
            <a:off x="5525559" y="725908"/>
            <a:ext cx="2852928" cy="2852928"/>
          </a:xfrm>
          <a:custGeom>
            <a:avLst/>
            <a:gdLst>
              <a:gd name="connsiteX0" fmla="*/ 1426464 w 2852928"/>
              <a:gd name="connsiteY0" fmla="*/ 0 h 2852928"/>
              <a:gd name="connsiteX1" fmla="*/ 2852928 w 2852928"/>
              <a:gd name="connsiteY1" fmla="*/ 1426464 h 2852928"/>
              <a:gd name="connsiteX2" fmla="*/ 1426464 w 2852928"/>
              <a:gd name="connsiteY2" fmla="*/ 2852928 h 2852928"/>
              <a:gd name="connsiteX3" fmla="*/ 0 w 2852928"/>
              <a:gd name="connsiteY3" fmla="*/ 1426464 h 2852928"/>
              <a:gd name="connsiteX4" fmla="*/ 1426464 w 2852928"/>
              <a:gd name="connsiteY4" fmla="*/ 0 h 2852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sp>
        <p:nvSpPr>
          <p:cNvPr id="26" name="Freeform: Shape 25">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D6CE2C69-75CB-4FD0-88A7-7CED1B3ADED1}"/>
              </a:ext>
            </a:extLst>
          </p:cNvPr>
          <p:cNvPicPr>
            <a:picLocks noChangeAspect="1"/>
          </p:cNvPicPr>
          <p:nvPr/>
        </p:nvPicPr>
        <p:blipFill rotWithShape="1">
          <a:blip r:embed="rId5">
            <a:extLst>
              <a:ext uri="{28A0092B-C50C-407E-A947-70E740481C1C}">
                <a14:useLocalDpi xmlns:a14="http://schemas.microsoft.com/office/drawing/2010/main" val="0"/>
              </a:ext>
            </a:extLst>
          </a:blip>
          <a:srcRect l="19105" r="15939" b="2"/>
          <a:stretch/>
        </p:blipFill>
        <p:spPr>
          <a:xfrm>
            <a:off x="8918761" y="-4331"/>
            <a:ext cx="3273238" cy="3383891"/>
          </a:xfrm>
          <a:custGeom>
            <a:avLst/>
            <a:gdLst>
              <a:gd name="connsiteX0" fmla="*/ 122841 w 3273238"/>
              <a:gd name="connsiteY0" fmla="*/ 0 h 3383891"/>
              <a:gd name="connsiteX1" fmla="*/ 3273238 w 3273238"/>
              <a:gd name="connsiteY1" fmla="*/ 0 h 3383891"/>
              <a:gd name="connsiteX2" fmla="*/ 3273238 w 3273238"/>
              <a:gd name="connsiteY2" fmla="*/ 3291335 h 3383891"/>
              <a:gd name="connsiteX3" fmla="*/ 3118338 w 3273238"/>
              <a:gd name="connsiteY3" fmla="*/ 3331164 h 3383891"/>
              <a:gd name="connsiteX4" fmla="*/ 2595295 w 3273238"/>
              <a:gd name="connsiteY4" fmla="*/ 3383891 h 3383891"/>
              <a:gd name="connsiteX5" fmla="*/ 0 w 3273238"/>
              <a:gd name="connsiteY5" fmla="*/ 788596 h 3383891"/>
              <a:gd name="connsiteX6" fmla="*/ 116679 w 3273238"/>
              <a:gd name="connsiteY6" fmla="*/ 16835 h 3383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sp>
        <p:nvSpPr>
          <p:cNvPr id="28" name="Freeform: Shape 27">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Content Placeholder 6" descr="A screenshot of a cell phone&#10;&#10;Description automatically generated">
            <a:extLst>
              <a:ext uri="{FF2B5EF4-FFF2-40B4-BE49-F238E27FC236}">
                <a16:creationId xmlns:a16="http://schemas.microsoft.com/office/drawing/2014/main" id="{B94967FE-C0E7-4FD3-B192-1462FD536DB5}"/>
              </a:ext>
            </a:extLst>
          </p:cNvPr>
          <p:cNvPicPr>
            <a:picLocks noGrp="1" noChangeAspect="1"/>
          </p:cNvPicPr>
          <p:nvPr>
            <p:ph idx="1"/>
          </p:nvPr>
        </p:nvPicPr>
        <p:blipFill rotWithShape="1">
          <a:blip r:embed="rId6">
            <a:extLst>
              <a:ext uri="{28A0092B-C50C-407E-A947-70E740481C1C}">
                <a14:useLocalDpi xmlns:a14="http://schemas.microsoft.com/office/drawing/2010/main" val="0"/>
              </a:ext>
            </a:extLst>
          </a:blip>
          <a:srcRect l="11005" r="12959" b="-2"/>
          <a:stretch/>
        </p:blipFill>
        <p:spPr>
          <a:xfrm>
            <a:off x="9363236" y="4071322"/>
            <a:ext cx="2828765" cy="2786678"/>
          </a:xfrm>
          <a:custGeom>
            <a:avLst/>
            <a:gdLst>
              <a:gd name="connsiteX0" fmla="*/ 1888236 w 2828765"/>
              <a:gd name="connsiteY0" fmla="*/ 0 h 2786678"/>
              <a:gd name="connsiteX1" fmla="*/ 2788281 w 2828765"/>
              <a:gd name="connsiteY1" fmla="*/ 227900 h 2786678"/>
              <a:gd name="connsiteX2" fmla="*/ 2828765 w 2828765"/>
              <a:gd name="connsiteY2" fmla="*/ 252495 h 2786678"/>
              <a:gd name="connsiteX3" fmla="*/ 2828765 w 2828765"/>
              <a:gd name="connsiteY3" fmla="*/ 2786678 h 2786678"/>
              <a:gd name="connsiteX4" fmla="*/ 227128 w 2828765"/>
              <a:gd name="connsiteY4" fmla="*/ 2786678 h 2786678"/>
              <a:gd name="connsiteX5" fmla="*/ 148387 w 2828765"/>
              <a:gd name="connsiteY5" fmla="*/ 2623223 h 2786678"/>
              <a:gd name="connsiteX6" fmla="*/ 0 w 2828765"/>
              <a:gd name="connsiteY6" fmla="*/ 1888236 h 2786678"/>
              <a:gd name="connsiteX7" fmla="*/ 1888236 w 2828765"/>
              <a:gd name="connsiteY7" fmla="*/ 0 h 278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Tree>
    <p:extLst>
      <p:ext uri="{BB962C8B-B14F-4D97-AF65-F5344CB8AC3E}">
        <p14:creationId xmlns:p14="http://schemas.microsoft.com/office/powerpoint/2010/main" val="372757611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014"/>
    </mc:Choice>
    <mc:Fallback xmlns="">
      <p:transition spd="slow" advTm="100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Building Positive Relationships in Health &amp; Social Care</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normAutofit fontScale="92500" lnSpcReduction="20000"/>
          </a:bodyPr>
          <a:lstStyle/>
          <a:p>
            <a:r>
              <a:rPr lang="en-GB" dirty="0"/>
              <a:t>No work in the health and social care sector is completed in isolation. Professional relationships are paramount to the delivery of safe and effective care and support and an understanding of these relationships, and how they are formed, is essential if you are considering pursuing a career in the health and social care sector. </a:t>
            </a:r>
          </a:p>
          <a:p>
            <a:r>
              <a:rPr lang="en-GB" dirty="0"/>
              <a:t>This unit aims to introduce you to the many different relationships that you will encounter within the health and social care sector; whether with colleagues, senior members of staff, other professionals within the sector or individuals who require care and support. By doing this unit you will apply communication and relationship building skills in a practical way, considering how different factors, including context, can impact on the building of positive relationships. You will also be introduced to the concept of the person-centred approach which will help with your relationship building skills. </a:t>
            </a:r>
          </a:p>
          <a:p>
            <a:endParaRPr lang="en-GB" dirty="0"/>
          </a:p>
          <a:p>
            <a:endParaRPr lang="en-GB" dirty="0"/>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16 of 32– this presentation lasts 5 minutes</a:t>
            </a:r>
          </a:p>
        </p:txBody>
      </p:sp>
    </p:spTree>
    <p:extLst>
      <p:ext uri="{BB962C8B-B14F-4D97-AF65-F5344CB8AC3E}">
        <p14:creationId xmlns:p14="http://schemas.microsoft.com/office/powerpoint/2010/main" val="351833611"/>
      </p:ext>
    </p:extLst>
  </p:cSld>
  <p:clrMapOvr>
    <a:masterClrMapping/>
  </p:clrMapOvr>
  <mc:AlternateContent xmlns:mc="http://schemas.openxmlformats.org/markup-compatibility/2006" xmlns:p14="http://schemas.microsoft.com/office/powerpoint/2010/main">
    <mc:Choice Requires="p14">
      <p:transition spd="slow" p14:dur="2000" advTm="15231"/>
    </mc:Choice>
    <mc:Fallback xmlns="">
      <p:transition spd="slow" advTm="1523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B0816-30D6-48AC-AFE6-D938A08F87C6}"/>
              </a:ext>
            </a:extLst>
          </p:cNvPr>
          <p:cNvSpPr>
            <a:spLocks noGrp="1"/>
          </p:cNvSpPr>
          <p:nvPr>
            <p:ph type="title"/>
          </p:nvPr>
        </p:nvSpPr>
        <p:spPr>
          <a:xfrm>
            <a:off x="4128368" y="4522156"/>
            <a:ext cx="4937937" cy="1363215"/>
          </a:xfrm>
        </p:spPr>
        <p:txBody>
          <a:bodyPr vert="horz" lIns="91440" tIns="45720" rIns="91440" bIns="45720" rtlCol="0" anchor="t">
            <a:normAutofit/>
          </a:bodyPr>
          <a:lstStyle/>
          <a:p>
            <a:r>
              <a:rPr lang="en-US" kern="1200" dirty="0">
                <a:solidFill>
                  <a:schemeClr val="tx1"/>
                </a:solidFill>
                <a:latin typeface="+mj-lt"/>
                <a:ea typeface="+mj-ea"/>
                <a:cs typeface="+mj-cs"/>
              </a:rPr>
              <a:t>Anatomy &amp; Physiology</a:t>
            </a:r>
          </a:p>
        </p:txBody>
      </p:sp>
      <p:sp>
        <p:nvSpPr>
          <p:cNvPr id="20" name="Freeform: Shape 19">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close up of a logo&#10;&#10;Description automatically generated">
            <a:extLst>
              <a:ext uri="{FF2B5EF4-FFF2-40B4-BE49-F238E27FC236}">
                <a16:creationId xmlns:a16="http://schemas.microsoft.com/office/drawing/2014/main" id="{2E5B03B0-6004-4ED8-9C9D-B1537226E34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979" r="2119" b="4"/>
          <a:stretch/>
        </p:blipFill>
        <p:spPr>
          <a:xfrm>
            <a:off x="1246573" y="10"/>
            <a:ext cx="3913632" cy="228522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9" name="Picture 8" descr="A picture containing animal, holding, dark, man&#10;&#10;Description automatically generated">
            <a:extLst>
              <a:ext uri="{FF2B5EF4-FFF2-40B4-BE49-F238E27FC236}">
                <a16:creationId xmlns:a16="http://schemas.microsoft.com/office/drawing/2014/main" id="{09792A90-A316-4119-95A9-8CC42C8F395F}"/>
              </a:ext>
            </a:extLst>
          </p:cNvPr>
          <p:cNvPicPr>
            <a:picLocks noChangeAspect="1"/>
          </p:cNvPicPr>
          <p:nvPr/>
        </p:nvPicPr>
        <p:blipFill rotWithShape="1">
          <a:blip r:embed="rId3">
            <a:extLst>
              <a:ext uri="{28A0092B-C50C-407E-A947-70E740481C1C}">
                <a14:useLocalDpi xmlns:a14="http://schemas.microsoft.com/office/drawing/2010/main" val="0"/>
              </a:ext>
            </a:extLst>
          </a:blip>
          <a:srcRect l="23509" r="24582" b="1"/>
          <a:stretch/>
        </p:blipFill>
        <p:spPr>
          <a:xfrm>
            <a:off x="20" y="2288331"/>
            <a:ext cx="356461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24" name="Oval 23">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0967" y="561316"/>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A picture containing animal, standing, blue&#10;&#10;Description automatically generated">
            <a:extLst>
              <a:ext uri="{FF2B5EF4-FFF2-40B4-BE49-F238E27FC236}">
                <a16:creationId xmlns:a16="http://schemas.microsoft.com/office/drawing/2014/main" id="{9A374E87-CAE5-4278-B26F-632E5C51BE6D}"/>
              </a:ext>
            </a:extLst>
          </p:cNvPr>
          <p:cNvPicPr>
            <a:picLocks noChangeAspect="1"/>
          </p:cNvPicPr>
          <p:nvPr/>
        </p:nvPicPr>
        <p:blipFill rotWithShape="1">
          <a:blip r:embed="rId4">
            <a:extLst>
              <a:ext uri="{28A0092B-C50C-407E-A947-70E740481C1C}">
                <a14:useLocalDpi xmlns:a14="http://schemas.microsoft.com/office/drawing/2010/main" val="0"/>
              </a:ext>
            </a:extLst>
          </a:blip>
          <a:srcRect l="32129" r="7870" b="-1"/>
          <a:stretch/>
        </p:blipFill>
        <p:spPr>
          <a:xfrm>
            <a:off x="5525559" y="725908"/>
            <a:ext cx="2852928" cy="2852928"/>
          </a:xfrm>
          <a:custGeom>
            <a:avLst/>
            <a:gdLst>
              <a:gd name="connsiteX0" fmla="*/ 1426464 w 2852928"/>
              <a:gd name="connsiteY0" fmla="*/ 0 h 2852928"/>
              <a:gd name="connsiteX1" fmla="*/ 2852928 w 2852928"/>
              <a:gd name="connsiteY1" fmla="*/ 1426464 h 2852928"/>
              <a:gd name="connsiteX2" fmla="*/ 1426464 w 2852928"/>
              <a:gd name="connsiteY2" fmla="*/ 2852928 h 2852928"/>
              <a:gd name="connsiteX3" fmla="*/ 0 w 2852928"/>
              <a:gd name="connsiteY3" fmla="*/ 1426464 h 2852928"/>
              <a:gd name="connsiteX4" fmla="*/ 1426464 w 2852928"/>
              <a:gd name="connsiteY4" fmla="*/ 0 h 2852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sp>
        <p:nvSpPr>
          <p:cNvPr id="26" name="Freeform: Shape 25">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3" name="Picture 12" descr="A close up of a person&#10;&#10;Description automatically generated">
            <a:extLst>
              <a:ext uri="{FF2B5EF4-FFF2-40B4-BE49-F238E27FC236}">
                <a16:creationId xmlns:a16="http://schemas.microsoft.com/office/drawing/2014/main" id="{4046988A-7C62-47E1-8903-BD46816F7F5C}"/>
              </a:ext>
            </a:extLst>
          </p:cNvPr>
          <p:cNvPicPr>
            <a:picLocks noChangeAspect="1"/>
          </p:cNvPicPr>
          <p:nvPr/>
        </p:nvPicPr>
        <p:blipFill rotWithShape="1">
          <a:blip r:embed="rId5">
            <a:extLst>
              <a:ext uri="{28A0092B-C50C-407E-A947-70E740481C1C}">
                <a14:useLocalDpi xmlns:a14="http://schemas.microsoft.com/office/drawing/2010/main" val="0"/>
              </a:ext>
            </a:extLst>
          </a:blip>
          <a:srcRect l="365" r="30281"/>
          <a:stretch/>
        </p:blipFill>
        <p:spPr>
          <a:xfrm>
            <a:off x="8918761" y="-4331"/>
            <a:ext cx="3273238" cy="3383891"/>
          </a:xfrm>
          <a:custGeom>
            <a:avLst/>
            <a:gdLst>
              <a:gd name="connsiteX0" fmla="*/ 122841 w 3273238"/>
              <a:gd name="connsiteY0" fmla="*/ 0 h 3383891"/>
              <a:gd name="connsiteX1" fmla="*/ 3273238 w 3273238"/>
              <a:gd name="connsiteY1" fmla="*/ 0 h 3383891"/>
              <a:gd name="connsiteX2" fmla="*/ 3273238 w 3273238"/>
              <a:gd name="connsiteY2" fmla="*/ 3291335 h 3383891"/>
              <a:gd name="connsiteX3" fmla="*/ 3118338 w 3273238"/>
              <a:gd name="connsiteY3" fmla="*/ 3331164 h 3383891"/>
              <a:gd name="connsiteX4" fmla="*/ 2595295 w 3273238"/>
              <a:gd name="connsiteY4" fmla="*/ 3383891 h 3383891"/>
              <a:gd name="connsiteX5" fmla="*/ 0 w 3273238"/>
              <a:gd name="connsiteY5" fmla="*/ 788596 h 3383891"/>
              <a:gd name="connsiteX6" fmla="*/ 116679 w 3273238"/>
              <a:gd name="connsiteY6" fmla="*/ 16835 h 3383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sp>
        <p:nvSpPr>
          <p:cNvPr id="28" name="Freeform: Shape 27">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descr="A picture containing animal&#10;&#10;Description automatically generated">
            <a:extLst>
              <a:ext uri="{FF2B5EF4-FFF2-40B4-BE49-F238E27FC236}">
                <a16:creationId xmlns:a16="http://schemas.microsoft.com/office/drawing/2014/main" id="{45FE094E-B01C-4C7A-8B82-4E8E3C73F9A3}"/>
              </a:ext>
            </a:extLst>
          </p:cNvPr>
          <p:cNvPicPr>
            <a:picLocks noChangeAspect="1"/>
          </p:cNvPicPr>
          <p:nvPr/>
        </p:nvPicPr>
        <p:blipFill rotWithShape="1">
          <a:blip r:embed="rId6">
            <a:extLst>
              <a:ext uri="{28A0092B-C50C-407E-A947-70E740481C1C}">
                <a14:useLocalDpi xmlns:a14="http://schemas.microsoft.com/office/drawing/2010/main" val="0"/>
              </a:ext>
            </a:extLst>
          </a:blip>
          <a:srcRect l="29667" r="30242" b="2"/>
          <a:stretch/>
        </p:blipFill>
        <p:spPr>
          <a:xfrm>
            <a:off x="9363236" y="4071322"/>
            <a:ext cx="2828765" cy="2786678"/>
          </a:xfrm>
          <a:custGeom>
            <a:avLst/>
            <a:gdLst>
              <a:gd name="connsiteX0" fmla="*/ 1888236 w 2828765"/>
              <a:gd name="connsiteY0" fmla="*/ 0 h 2786678"/>
              <a:gd name="connsiteX1" fmla="*/ 2788281 w 2828765"/>
              <a:gd name="connsiteY1" fmla="*/ 227900 h 2786678"/>
              <a:gd name="connsiteX2" fmla="*/ 2828765 w 2828765"/>
              <a:gd name="connsiteY2" fmla="*/ 252495 h 2786678"/>
              <a:gd name="connsiteX3" fmla="*/ 2828765 w 2828765"/>
              <a:gd name="connsiteY3" fmla="*/ 2786678 h 2786678"/>
              <a:gd name="connsiteX4" fmla="*/ 227128 w 2828765"/>
              <a:gd name="connsiteY4" fmla="*/ 2786678 h 2786678"/>
              <a:gd name="connsiteX5" fmla="*/ 148387 w 2828765"/>
              <a:gd name="connsiteY5" fmla="*/ 2623223 h 2786678"/>
              <a:gd name="connsiteX6" fmla="*/ 0 w 2828765"/>
              <a:gd name="connsiteY6" fmla="*/ 1888236 h 2786678"/>
              <a:gd name="connsiteX7" fmla="*/ 1888236 w 2828765"/>
              <a:gd name="connsiteY7" fmla="*/ 0 h 278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Tree>
    <p:extLst>
      <p:ext uri="{BB962C8B-B14F-4D97-AF65-F5344CB8AC3E}">
        <p14:creationId xmlns:p14="http://schemas.microsoft.com/office/powerpoint/2010/main" val="185700962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273"/>
    </mc:Choice>
    <mc:Fallback xmlns="">
      <p:transition spd="slow" advTm="827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Anatomy &amp; Physiology</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normAutofit fontScale="77500" lnSpcReduction="20000"/>
          </a:bodyPr>
          <a:lstStyle/>
          <a:p>
            <a:r>
              <a:rPr lang="en-GB" dirty="0"/>
              <a:t>We eat, we breathe and we control our bodies, as well as responding to the external environment, but why and how? This unit will help you to understand why these essential processes are so important in maintaining life. You will learn not only about the structure and function of some of the cells and tissues involved, but how they form organs and body systems that then have to interact to ensure that the body can provide the conditions necessary for thought, co-ordination, movement and growth. </a:t>
            </a:r>
          </a:p>
          <a:p>
            <a:r>
              <a:rPr lang="en-GB" dirty="0"/>
              <a:t>This unit aims to introduce you to the basic structure and functions of the body systems involved in everyday activities and maintenance of health, including cardiovascular, respiratory and digestive systems. You will also understand the part played by organs such as the pancreas, liver and kidney. You will investigate the systems and organs involved in detecting and responding to change such as the nervous system as well as the eyes and ears. </a:t>
            </a:r>
          </a:p>
          <a:p>
            <a:r>
              <a:rPr lang="en-GB" dirty="0"/>
              <a:t>Unfortunately, things do go wrong and each system has well-known diseases and disorders. Also, as individuals grow older, they are likely to be affected by malfunctions as a result of degeneration. Some of these will simply be inconvenient; others will be life-changers. You will understand the effects on individuals and what has to be done on a daily basis to enable them to lead as full and independent a life as possible. </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18 of 32– this presentation lasts 5 minutes</a:t>
            </a:r>
          </a:p>
        </p:txBody>
      </p:sp>
    </p:spTree>
    <p:extLst>
      <p:ext uri="{BB962C8B-B14F-4D97-AF65-F5344CB8AC3E}">
        <p14:creationId xmlns:p14="http://schemas.microsoft.com/office/powerpoint/2010/main" val="2617475002"/>
      </p:ext>
    </p:extLst>
  </p:cSld>
  <p:clrMapOvr>
    <a:masterClrMapping/>
  </p:clrMapOvr>
  <mc:AlternateContent xmlns:mc="http://schemas.openxmlformats.org/markup-compatibility/2006" xmlns:p14="http://schemas.microsoft.com/office/powerpoint/2010/main">
    <mc:Choice Requires="p14">
      <p:transition spd="slow" p14:dur="2000" advTm="21114"/>
    </mc:Choice>
    <mc:Fallback xmlns="">
      <p:transition spd="slow" advTm="2111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ED023-EEBF-458F-9772-FFA685386D28}"/>
              </a:ext>
            </a:extLst>
          </p:cNvPr>
          <p:cNvSpPr>
            <a:spLocks noGrp="1"/>
          </p:cNvSpPr>
          <p:nvPr>
            <p:ph type="title"/>
          </p:nvPr>
        </p:nvSpPr>
        <p:spPr>
          <a:xfrm>
            <a:off x="4128368" y="4921823"/>
            <a:ext cx="4937937" cy="1147150"/>
          </a:xfrm>
        </p:spPr>
        <p:txBody>
          <a:bodyPr vert="horz" lIns="91440" tIns="45720" rIns="91440" bIns="45720" rtlCol="0" anchor="t">
            <a:normAutofit fontScale="90000"/>
          </a:bodyPr>
          <a:lstStyle/>
          <a:p>
            <a:r>
              <a:rPr lang="en-US" kern="1200" dirty="0">
                <a:solidFill>
                  <a:schemeClr val="tx1"/>
                </a:solidFill>
                <a:latin typeface="+mj-lt"/>
                <a:ea typeface="+mj-ea"/>
                <a:cs typeface="+mj-cs"/>
              </a:rPr>
              <a:t>Equality, Diversity &amp; Rights in Health &amp; Social Care</a:t>
            </a:r>
          </a:p>
        </p:txBody>
      </p:sp>
      <p:sp>
        <p:nvSpPr>
          <p:cNvPr id="20" name="Freeform: Shape 19">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picture containing drawing&#10;&#10;Description automatically generated">
            <a:extLst>
              <a:ext uri="{FF2B5EF4-FFF2-40B4-BE49-F238E27FC236}">
                <a16:creationId xmlns:a16="http://schemas.microsoft.com/office/drawing/2014/main" id="{ABBE041B-438E-4589-A10C-DA3D464CA23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1824" r="10518"/>
          <a:stretch/>
        </p:blipFill>
        <p:spPr>
          <a:xfrm>
            <a:off x="1246572" y="10"/>
            <a:ext cx="3913632" cy="228522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7" name="Picture 6" descr="A close up of a logo&#10;&#10;Description automatically generated">
            <a:extLst>
              <a:ext uri="{FF2B5EF4-FFF2-40B4-BE49-F238E27FC236}">
                <a16:creationId xmlns:a16="http://schemas.microsoft.com/office/drawing/2014/main" id="{850A0CC6-1A94-4869-BCFD-1E52869AADED}"/>
              </a:ext>
            </a:extLst>
          </p:cNvPr>
          <p:cNvPicPr>
            <a:picLocks noChangeAspect="1"/>
          </p:cNvPicPr>
          <p:nvPr/>
        </p:nvPicPr>
        <p:blipFill rotWithShape="1">
          <a:blip r:embed="rId3">
            <a:extLst>
              <a:ext uri="{28A0092B-C50C-407E-A947-70E740481C1C}">
                <a14:useLocalDpi xmlns:a14="http://schemas.microsoft.com/office/drawing/2010/main" val="0"/>
              </a:ext>
            </a:extLst>
          </a:blip>
          <a:srcRect r="3843"/>
          <a:stretch/>
        </p:blipFill>
        <p:spPr>
          <a:xfrm>
            <a:off x="-1" y="2288330"/>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24" name="Oval 23">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29207" y="303879"/>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C20267F5-D4E6-477A-A590-81F2ABD1B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5109" y="2382976"/>
            <a:ext cx="1920240" cy="1920240"/>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A close up of a blackboard&#10;&#10;Description automatically generated">
            <a:extLst>
              <a:ext uri="{FF2B5EF4-FFF2-40B4-BE49-F238E27FC236}">
                <a16:creationId xmlns:a16="http://schemas.microsoft.com/office/drawing/2014/main" id="{B88A287C-3287-4A9B-97F6-D0024A06D55F}"/>
              </a:ext>
            </a:extLst>
          </p:cNvPr>
          <p:cNvPicPr>
            <a:picLocks noChangeAspect="1"/>
          </p:cNvPicPr>
          <p:nvPr/>
        </p:nvPicPr>
        <p:blipFill rotWithShape="1">
          <a:blip r:embed="rId4">
            <a:extLst>
              <a:ext uri="{28A0092B-C50C-407E-A947-70E740481C1C}">
                <a14:useLocalDpi xmlns:a14="http://schemas.microsoft.com/office/drawing/2010/main" val="0"/>
              </a:ext>
            </a:extLst>
          </a:blip>
          <a:srcRect l="5715" r="30587" b="5"/>
          <a:stretch/>
        </p:blipFill>
        <p:spPr>
          <a:xfrm>
            <a:off x="3749701" y="2547568"/>
            <a:ext cx="1591056" cy="1591056"/>
          </a:xfrm>
          <a:custGeom>
            <a:avLst/>
            <a:gdLst>
              <a:gd name="connsiteX0" fmla="*/ 795528 w 1591056"/>
              <a:gd name="connsiteY0" fmla="*/ 0 h 1591056"/>
              <a:gd name="connsiteX1" fmla="*/ 1591056 w 1591056"/>
              <a:gd name="connsiteY1" fmla="*/ 795528 h 1591056"/>
              <a:gd name="connsiteX2" fmla="*/ 795528 w 1591056"/>
              <a:gd name="connsiteY2" fmla="*/ 1591056 h 1591056"/>
              <a:gd name="connsiteX3" fmla="*/ 0 w 1591056"/>
              <a:gd name="connsiteY3" fmla="*/ 795528 h 1591056"/>
              <a:gd name="connsiteX4" fmla="*/ 795528 w 1591056"/>
              <a:gd name="connsiteY4" fmla="*/ 0 h 1591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056" h="1591056">
                <a:moveTo>
                  <a:pt x="795528" y="0"/>
                </a:moveTo>
                <a:cubicBezTo>
                  <a:pt x="1234886" y="0"/>
                  <a:pt x="1591056" y="356170"/>
                  <a:pt x="1591056" y="795528"/>
                </a:cubicBezTo>
                <a:cubicBezTo>
                  <a:pt x="1591056" y="1234886"/>
                  <a:pt x="1234886" y="1591056"/>
                  <a:pt x="795528" y="1591056"/>
                </a:cubicBezTo>
                <a:cubicBezTo>
                  <a:pt x="356170" y="1591056"/>
                  <a:pt x="0" y="1234886"/>
                  <a:pt x="0" y="795528"/>
                </a:cubicBezTo>
                <a:cubicBezTo>
                  <a:pt x="0" y="356170"/>
                  <a:pt x="356170" y="0"/>
                  <a:pt x="795528" y="0"/>
                </a:cubicBezTo>
                <a:close/>
              </a:path>
            </a:pathLst>
          </a:custGeom>
        </p:spPr>
      </p:pic>
      <p:pic>
        <p:nvPicPr>
          <p:cNvPr id="11" name="Picture 10">
            <a:extLst>
              <a:ext uri="{FF2B5EF4-FFF2-40B4-BE49-F238E27FC236}">
                <a16:creationId xmlns:a16="http://schemas.microsoft.com/office/drawing/2014/main" id="{C7493982-25A4-43AB-BDB2-141CD8D514AE}"/>
              </a:ext>
            </a:extLst>
          </p:cNvPr>
          <p:cNvPicPr>
            <a:picLocks noChangeAspect="1"/>
          </p:cNvPicPr>
          <p:nvPr/>
        </p:nvPicPr>
        <p:blipFill rotWithShape="1">
          <a:blip r:embed="rId5">
            <a:extLst>
              <a:ext uri="{28A0092B-C50C-407E-A947-70E740481C1C}">
                <a14:useLocalDpi xmlns:a14="http://schemas.microsoft.com/office/drawing/2010/main" val="0"/>
              </a:ext>
            </a:extLst>
          </a:blip>
          <a:srcRect l="19034" r="12167" b="1"/>
          <a:stretch/>
        </p:blipFill>
        <p:spPr>
          <a:xfrm>
            <a:off x="5593799" y="468471"/>
            <a:ext cx="2852928" cy="2852928"/>
          </a:xfrm>
          <a:custGeom>
            <a:avLst/>
            <a:gdLst>
              <a:gd name="connsiteX0" fmla="*/ 1426464 w 2852928"/>
              <a:gd name="connsiteY0" fmla="*/ 0 h 2852928"/>
              <a:gd name="connsiteX1" fmla="*/ 2852928 w 2852928"/>
              <a:gd name="connsiteY1" fmla="*/ 1426464 h 2852928"/>
              <a:gd name="connsiteX2" fmla="*/ 1426464 w 2852928"/>
              <a:gd name="connsiteY2" fmla="*/ 2852928 h 2852928"/>
              <a:gd name="connsiteX3" fmla="*/ 0 w 2852928"/>
              <a:gd name="connsiteY3" fmla="*/ 1426464 h 2852928"/>
              <a:gd name="connsiteX4" fmla="*/ 1426464 w 2852928"/>
              <a:gd name="connsiteY4" fmla="*/ 0 h 2852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sp>
        <p:nvSpPr>
          <p:cNvPr id="28" name="Freeform: Shape 27">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Picture 14" descr="A close up of a sign&#10;&#10;Description automatically generated">
            <a:extLst>
              <a:ext uri="{FF2B5EF4-FFF2-40B4-BE49-F238E27FC236}">
                <a16:creationId xmlns:a16="http://schemas.microsoft.com/office/drawing/2014/main" id="{29292BB3-BD31-4BB0-B952-61DF989D1C6F}"/>
              </a:ext>
            </a:extLst>
          </p:cNvPr>
          <p:cNvPicPr>
            <a:picLocks noChangeAspect="1"/>
          </p:cNvPicPr>
          <p:nvPr/>
        </p:nvPicPr>
        <p:blipFill rotWithShape="1">
          <a:blip r:embed="rId6">
            <a:extLst>
              <a:ext uri="{28A0092B-C50C-407E-A947-70E740481C1C}">
                <a14:useLocalDpi xmlns:a14="http://schemas.microsoft.com/office/drawing/2010/main" val="0"/>
              </a:ext>
            </a:extLst>
          </a:blip>
          <a:srcRect l="34022" r="30430" b="1"/>
          <a:stretch/>
        </p:blipFill>
        <p:spPr>
          <a:xfrm>
            <a:off x="8918761" y="-4330"/>
            <a:ext cx="3273238" cy="3383891"/>
          </a:xfrm>
          <a:custGeom>
            <a:avLst/>
            <a:gdLst>
              <a:gd name="connsiteX0" fmla="*/ 122841 w 3273238"/>
              <a:gd name="connsiteY0" fmla="*/ 0 h 3383891"/>
              <a:gd name="connsiteX1" fmla="*/ 3273238 w 3273238"/>
              <a:gd name="connsiteY1" fmla="*/ 0 h 3383891"/>
              <a:gd name="connsiteX2" fmla="*/ 3273238 w 3273238"/>
              <a:gd name="connsiteY2" fmla="*/ 3291335 h 3383891"/>
              <a:gd name="connsiteX3" fmla="*/ 3118338 w 3273238"/>
              <a:gd name="connsiteY3" fmla="*/ 3331164 h 3383891"/>
              <a:gd name="connsiteX4" fmla="*/ 2595295 w 3273238"/>
              <a:gd name="connsiteY4" fmla="*/ 3383891 h 3383891"/>
              <a:gd name="connsiteX5" fmla="*/ 0 w 3273238"/>
              <a:gd name="connsiteY5" fmla="*/ 788596 h 3383891"/>
              <a:gd name="connsiteX6" fmla="*/ 116679 w 3273238"/>
              <a:gd name="connsiteY6" fmla="*/ 16835 h 3383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sp>
        <p:nvSpPr>
          <p:cNvPr id="30" name="Freeform: Shape 29">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close up of a sign&#10;&#10;Description automatically generated">
            <a:extLst>
              <a:ext uri="{FF2B5EF4-FFF2-40B4-BE49-F238E27FC236}">
                <a16:creationId xmlns:a16="http://schemas.microsoft.com/office/drawing/2014/main" id="{D1A7903C-29DE-41B7-8D96-331B091A680F}"/>
              </a:ext>
            </a:extLst>
          </p:cNvPr>
          <p:cNvPicPr>
            <a:picLocks noChangeAspect="1"/>
          </p:cNvPicPr>
          <p:nvPr/>
        </p:nvPicPr>
        <p:blipFill rotWithShape="1">
          <a:blip r:embed="rId7">
            <a:extLst>
              <a:ext uri="{28A0092B-C50C-407E-A947-70E740481C1C}">
                <a14:useLocalDpi xmlns:a14="http://schemas.microsoft.com/office/drawing/2010/main" val="0"/>
              </a:ext>
            </a:extLst>
          </a:blip>
          <a:srcRect l="18882" r="13569" b="2"/>
          <a:stretch/>
        </p:blipFill>
        <p:spPr>
          <a:xfrm>
            <a:off x="9363238" y="4071322"/>
            <a:ext cx="2828765" cy="2786678"/>
          </a:xfrm>
          <a:custGeom>
            <a:avLst/>
            <a:gdLst>
              <a:gd name="connsiteX0" fmla="*/ 1888236 w 2828765"/>
              <a:gd name="connsiteY0" fmla="*/ 0 h 2786678"/>
              <a:gd name="connsiteX1" fmla="*/ 2788281 w 2828765"/>
              <a:gd name="connsiteY1" fmla="*/ 227900 h 2786678"/>
              <a:gd name="connsiteX2" fmla="*/ 2828765 w 2828765"/>
              <a:gd name="connsiteY2" fmla="*/ 252495 h 2786678"/>
              <a:gd name="connsiteX3" fmla="*/ 2828765 w 2828765"/>
              <a:gd name="connsiteY3" fmla="*/ 2786678 h 2786678"/>
              <a:gd name="connsiteX4" fmla="*/ 227128 w 2828765"/>
              <a:gd name="connsiteY4" fmla="*/ 2786678 h 2786678"/>
              <a:gd name="connsiteX5" fmla="*/ 148387 w 2828765"/>
              <a:gd name="connsiteY5" fmla="*/ 2623223 h 2786678"/>
              <a:gd name="connsiteX6" fmla="*/ 0 w 2828765"/>
              <a:gd name="connsiteY6" fmla="*/ 1888236 h 2786678"/>
              <a:gd name="connsiteX7" fmla="*/ 1888236 w 2828765"/>
              <a:gd name="connsiteY7" fmla="*/ 0 h 278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Tree>
    <p:extLst>
      <p:ext uri="{BB962C8B-B14F-4D97-AF65-F5344CB8AC3E}">
        <p14:creationId xmlns:p14="http://schemas.microsoft.com/office/powerpoint/2010/main" val="265108830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6113"/>
    </mc:Choice>
    <mc:Fallback xmlns="">
      <p:transition spd="slow" advTm="611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Equality, Diversity &amp; Rights</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normAutofit fontScale="77500" lnSpcReduction="20000"/>
          </a:bodyPr>
          <a:lstStyle/>
          <a:p>
            <a:r>
              <a:rPr lang="en-GB" dirty="0"/>
              <a:t>Everyone is different and everyone has rights. Promoting equality and respecting diversity and rights in health, social care and child care environments is essential in today’s very diverse society. Whatever role you have, or aspire to, in health, social care or child care, an effective practitioner must be able to provide care that meets the needs of individuals and that supports their rights. Many individuals who use health, social care or child care environments can be vulnerable and dependent on others; this means that practitioners’ attitudes, values and prejudices can significantly affect the quality of care, individuals who require care or support experience. </a:t>
            </a:r>
          </a:p>
          <a:p>
            <a:r>
              <a:rPr lang="en-GB" dirty="0"/>
              <a:t>This unit will help you to understand the implications of diversity on practice and also the effects of discriminatory practice on individuals who require care or support. You will also gain an appreciation of how legislation and national initiatives can support and promote anti-discriminatory practice. </a:t>
            </a:r>
          </a:p>
          <a:p>
            <a:r>
              <a:rPr lang="en-GB" dirty="0"/>
              <a:t>Strategies used to promote equality, respect diversity and support individuals’ rights will be examined. You will develop your ability to recognise both good and discriminatory practice in care situations. You will develop your judgement and decision-making skills to choose appropriate responses to care situations and determine a course of action to promote the equality, diversity and rights of individuals in care settings. </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20 of 32 – this presentation lasts 5 minutes</a:t>
            </a:r>
          </a:p>
        </p:txBody>
      </p:sp>
    </p:spTree>
    <p:extLst>
      <p:ext uri="{BB962C8B-B14F-4D97-AF65-F5344CB8AC3E}">
        <p14:creationId xmlns:p14="http://schemas.microsoft.com/office/powerpoint/2010/main" val="1406966941"/>
      </p:ext>
    </p:extLst>
  </p:cSld>
  <p:clrMapOvr>
    <a:masterClrMapping/>
  </p:clrMapOvr>
  <mc:AlternateContent xmlns:mc="http://schemas.openxmlformats.org/markup-compatibility/2006" xmlns:p14="http://schemas.microsoft.com/office/powerpoint/2010/main">
    <mc:Choice Requires="p14">
      <p:transition spd="slow" p14:dur="2000" advTm="15948"/>
    </mc:Choice>
    <mc:Fallback xmlns="">
      <p:transition spd="slow" advTm="1594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AD9C1-69A0-4AAB-B46B-AFA3D5313101}"/>
              </a:ext>
            </a:extLst>
          </p:cNvPr>
          <p:cNvSpPr>
            <a:spLocks noGrp="1"/>
          </p:cNvSpPr>
          <p:nvPr>
            <p:ph type="title"/>
          </p:nvPr>
        </p:nvSpPr>
        <p:spPr>
          <a:xfrm>
            <a:off x="4128368" y="4921823"/>
            <a:ext cx="4937937" cy="1147150"/>
          </a:xfrm>
        </p:spPr>
        <p:txBody>
          <a:bodyPr vert="horz" lIns="91440" tIns="45720" rIns="91440" bIns="45720" rtlCol="0" anchor="t">
            <a:normAutofit/>
          </a:bodyPr>
          <a:lstStyle/>
          <a:p>
            <a:r>
              <a:rPr lang="en-US" kern="1200" dirty="0">
                <a:solidFill>
                  <a:schemeClr val="tx1"/>
                </a:solidFill>
                <a:latin typeface="+mj-lt"/>
                <a:ea typeface="+mj-ea"/>
                <a:cs typeface="+mj-cs"/>
              </a:rPr>
              <a:t>Public Health</a:t>
            </a:r>
          </a:p>
        </p:txBody>
      </p:sp>
      <p:sp>
        <p:nvSpPr>
          <p:cNvPr id="22" name="Freeform: Shape 21">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7" name="Picture 16" descr="A picture containing woman, food&#10;&#10;Description automatically generated">
            <a:extLst>
              <a:ext uri="{FF2B5EF4-FFF2-40B4-BE49-F238E27FC236}">
                <a16:creationId xmlns:a16="http://schemas.microsoft.com/office/drawing/2014/main" id="{1B948C95-401A-4E37-A0D3-7A1CD6AE0196}"/>
              </a:ext>
            </a:extLst>
          </p:cNvPr>
          <p:cNvPicPr>
            <a:picLocks noChangeAspect="1"/>
          </p:cNvPicPr>
          <p:nvPr/>
        </p:nvPicPr>
        <p:blipFill rotWithShape="1">
          <a:blip r:embed="rId2">
            <a:extLst>
              <a:ext uri="{28A0092B-C50C-407E-A947-70E740481C1C}">
                <a14:useLocalDpi xmlns:a14="http://schemas.microsoft.com/office/drawing/2010/main" val="0"/>
              </a:ext>
            </a:extLst>
          </a:blip>
          <a:srcRect t="3948" r="-3" b="8303"/>
          <a:stretch/>
        </p:blipFill>
        <p:spPr>
          <a:xfrm>
            <a:off x="1246572" y="10"/>
            <a:ext cx="3913632" cy="228522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15" name="Picture 14">
            <a:extLst>
              <a:ext uri="{FF2B5EF4-FFF2-40B4-BE49-F238E27FC236}">
                <a16:creationId xmlns:a16="http://schemas.microsoft.com/office/drawing/2014/main" id="{3BB5D1FB-C6C1-42FD-80E7-37DB53ACD98D}"/>
              </a:ext>
            </a:extLst>
          </p:cNvPr>
          <p:cNvPicPr>
            <a:picLocks noChangeAspect="1"/>
          </p:cNvPicPr>
          <p:nvPr/>
        </p:nvPicPr>
        <p:blipFill rotWithShape="1">
          <a:blip r:embed="rId3">
            <a:extLst>
              <a:ext uri="{28A0092B-C50C-407E-A947-70E740481C1C}">
                <a14:useLocalDpi xmlns:a14="http://schemas.microsoft.com/office/drawing/2010/main" val="0"/>
              </a:ext>
            </a:extLst>
          </a:blip>
          <a:srcRect t="1981" r="3" b="7276"/>
          <a:stretch/>
        </p:blipFill>
        <p:spPr>
          <a:xfrm>
            <a:off x="-1" y="2288330"/>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26" name="Oval 25">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29207" y="303879"/>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C20267F5-D4E6-477A-A590-81F2ABD1B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5109" y="2382976"/>
            <a:ext cx="1920240" cy="1920240"/>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screenshot of a cell phone&#10;&#10;Description automatically generated">
            <a:extLst>
              <a:ext uri="{FF2B5EF4-FFF2-40B4-BE49-F238E27FC236}">
                <a16:creationId xmlns:a16="http://schemas.microsoft.com/office/drawing/2014/main" id="{2DEA31E6-D22D-45D4-8069-9D0E1869E5EA}"/>
              </a:ext>
            </a:extLst>
          </p:cNvPr>
          <p:cNvPicPr>
            <a:picLocks noChangeAspect="1"/>
          </p:cNvPicPr>
          <p:nvPr/>
        </p:nvPicPr>
        <p:blipFill rotWithShape="1">
          <a:blip r:embed="rId4">
            <a:extLst>
              <a:ext uri="{28A0092B-C50C-407E-A947-70E740481C1C}">
                <a14:useLocalDpi xmlns:a14="http://schemas.microsoft.com/office/drawing/2010/main" val="0"/>
              </a:ext>
            </a:extLst>
          </a:blip>
          <a:srcRect l="7323" r="26129" b="-3"/>
          <a:stretch/>
        </p:blipFill>
        <p:spPr>
          <a:xfrm>
            <a:off x="3749701" y="2547568"/>
            <a:ext cx="1591056" cy="1591056"/>
          </a:xfrm>
          <a:custGeom>
            <a:avLst/>
            <a:gdLst>
              <a:gd name="connsiteX0" fmla="*/ 795528 w 1591056"/>
              <a:gd name="connsiteY0" fmla="*/ 0 h 1591056"/>
              <a:gd name="connsiteX1" fmla="*/ 1591056 w 1591056"/>
              <a:gd name="connsiteY1" fmla="*/ 795528 h 1591056"/>
              <a:gd name="connsiteX2" fmla="*/ 795528 w 1591056"/>
              <a:gd name="connsiteY2" fmla="*/ 1591056 h 1591056"/>
              <a:gd name="connsiteX3" fmla="*/ 0 w 1591056"/>
              <a:gd name="connsiteY3" fmla="*/ 795528 h 1591056"/>
              <a:gd name="connsiteX4" fmla="*/ 795528 w 1591056"/>
              <a:gd name="connsiteY4" fmla="*/ 0 h 1591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056" h="1591056">
                <a:moveTo>
                  <a:pt x="795528" y="0"/>
                </a:moveTo>
                <a:cubicBezTo>
                  <a:pt x="1234886" y="0"/>
                  <a:pt x="1591056" y="356170"/>
                  <a:pt x="1591056" y="795528"/>
                </a:cubicBezTo>
                <a:cubicBezTo>
                  <a:pt x="1591056" y="1234886"/>
                  <a:pt x="1234886" y="1591056"/>
                  <a:pt x="795528" y="1591056"/>
                </a:cubicBezTo>
                <a:cubicBezTo>
                  <a:pt x="356170" y="1591056"/>
                  <a:pt x="0" y="1234886"/>
                  <a:pt x="0" y="795528"/>
                </a:cubicBezTo>
                <a:cubicBezTo>
                  <a:pt x="0" y="356170"/>
                  <a:pt x="356170" y="0"/>
                  <a:pt x="795528" y="0"/>
                </a:cubicBezTo>
                <a:close/>
              </a:path>
            </a:pathLst>
          </a:custGeom>
        </p:spPr>
      </p:pic>
      <p:pic>
        <p:nvPicPr>
          <p:cNvPr id="7" name="Picture 6" descr="A close up of a logo&#10;&#10;Description automatically generated">
            <a:extLst>
              <a:ext uri="{FF2B5EF4-FFF2-40B4-BE49-F238E27FC236}">
                <a16:creationId xmlns:a16="http://schemas.microsoft.com/office/drawing/2014/main" id="{339FC99B-5F73-48A9-8463-94100AB5DE53}"/>
              </a:ext>
            </a:extLst>
          </p:cNvPr>
          <p:cNvPicPr>
            <a:picLocks noChangeAspect="1"/>
          </p:cNvPicPr>
          <p:nvPr/>
        </p:nvPicPr>
        <p:blipFill rotWithShape="1">
          <a:blip r:embed="rId5">
            <a:extLst>
              <a:ext uri="{28A0092B-C50C-407E-A947-70E740481C1C}">
                <a14:useLocalDpi xmlns:a14="http://schemas.microsoft.com/office/drawing/2010/main" val="0"/>
              </a:ext>
            </a:extLst>
          </a:blip>
          <a:srcRect l="12356" r="16858" b="1"/>
          <a:stretch/>
        </p:blipFill>
        <p:spPr>
          <a:xfrm>
            <a:off x="5593799" y="468471"/>
            <a:ext cx="2852928" cy="2852928"/>
          </a:xfrm>
          <a:custGeom>
            <a:avLst/>
            <a:gdLst>
              <a:gd name="connsiteX0" fmla="*/ 1426464 w 2852928"/>
              <a:gd name="connsiteY0" fmla="*/ 0 h 2852928"/>
              <a:gd name="connsiteX1" fmla="*/ 2852928 w 2852928"/>
              <a:gd name="connsiteY1" fmla="*/ 1426464 h 2852928"/>
              <a:gd name="connsiteX2" fmla="*/ 1426464 w 2852928"/>
              <a:gd name="connsiteY2" fmla="*/ 2852928 h 2852928"/>
              <a:gd name="connsiteX3" fmla="*/ 0 w 2852928"/>
              <a:gd name="connsiteY3" fmla="*/ 1426464 h 2852928"/>
              <a:gd name="connsiteX4" fmla="*/ 1426464 w 2852928"/>
              <a:gd name="connsiteY4" fmla="*/ 0 h 2852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sp>
        <p:nvSpPr>
          <p:cNvPr id="30" name="Freeform: Shape 29">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3" name="Picture 12" descr="A screenshot of a cell phone&#10;&#10;Description automatically generated">
            <a:extLst>
              <a:ext uri="{FF2B5EF4-FFF2-40B4-BE49-F238E27FC236}">
                <a16:creationId xmlns:a16="http://schemas.microsoft.com/office/drawing/2014/main" id="{03A224D6-53EF-412E-B7DE-837D1373620E}"/>
              </a:ext>
            </a:extLst>
          </p:cNvPr>
          <p:cNvPicPr>
            <a:picLocks noChangeAspect="1"/>
          </p:cNvPicPr>
          <p:nvPr/>
        </p:nvPicPr>
        <p:blipFill rotWithShape="1">
          <a:blip r:embed="rId6">
            <a:extLst>
              <a:ext uri="{28A0092B-C50C-407E-A947-70E740481C1C}">
                <a14:useLocalDpi xmlns:a14="http://schemas.microsoft.com/office/drawing/2010/main" val="0"/>
              </a:ext>
            </a:extLst>
          </a:blip>
          <a:srcRect l="7817" r="27813" b="-1"/>
          <a:stretch/>
        </p:blipFill>
        <p:spPr>
          <a:xfrm>
            <a:off x="8918761" y="-4330"/>
            <a:ext cx="3273238" cy="3383891"/>
          </a:xfrm>
          <a:custGeom>
            <a:avLst/>
            <a:gdLst>
              <a:gd name="connsiteX0" fmla="*/ 122841 w 3273238"/>
              <a:gd name="connsiteY0" fmla="*/ 0 h 3383891"/>
              <a:gd name="connsiteX1" fmla="*/ 3273238 w 3273238"/>
              <a:gd name="connsiteY1" fmla="*/ 0 h 3383891"/>
              <a:gd name="connsiteX2" fmla="*/ 3273238 w 3273238"/>
              <a:gd name="connsiteY2" fmla="*/ 3291335 h 3383891"/>
              <a:gd name="connsiteX3" fmla="*/ 3118338 w 3273238"/>
              <a:gd name="connsiteY3" fmla="*/ 3331164 h 3383891"/>
              <a:gd name="connsiteX4" fmla="*/ 2595295 w 3273238"/>
              <a:gd name="connsiteY4" fmla="*/ 3383891 h 3383891"/>
              <a:gd name="connsiteX5" fmla="*/ 0 w 3273238"/>
              <a:gd name="connsiteY5" fmla="*/ 788596 h 3383891"/>
              <a:gd name="connsiteX6" fmla="*/ 116679 w 3273238"/>
              <a:gd name="connsiteY6" fmla="*/ 16835 h 3383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sp>
        <p:nvSpPr>
          <p:cNvPr id="32" name="Freeform: Shape 31">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picture containing drawing, game&#10;&#10;Description automatically generated">
            <a:extLst>
              <a:ext uri="{FF2B5EF4-FFF2-40B4-BE49-F238E27FC236}">
                <a16:creationId xmlns:a16="http://schemas.microsoft.com/office/drawing/2014/main" id="{EB0FD181-0AC8-4BA7-AB07-5A17EC9F2128}"/>
              </a:ext>
            </a:extLst>
          </p:cNvPr>
          <p:cNvPicPr>
            <a:picLocks noGrp="1" noChangeAspect="1"/>
          </p:cNvPicPr>
          <p:nvPr>
            <p:ph idx="1"/>
          </p:nvPr>
        </p:nvPicPr>
        <p:blipFill rotWithShape="1">
          <a:blip r:embed="rId7">
            <a:extLst>
              <a:ext uri="{28A0092B-C50C-407E-A947-70E740481C1C}">
                <a14:useLocalDpi xmlns:a14="http://schemas.microsoft.com/office/drawing/2010/main" val="0"/>
              </a:ext>
            </a:extLst>
          </a:blip>
          <a:srcRect l="20830" r="22323" b="-2"/>
          <a:stretch/>
        </p:blipFill>
        <p:spPr>
          <a:xfrm>
            <a:off x="9363238" y="4071322"/>
            <a:ext cx="2828765" cy="2786678"/>
          </a:xfrm>
          <a:custGeom>
            <a:avLst/>
            <a:gdLst>
              <a:gd name="connsiteX0" fmla="*/ 1888236 w 2828765"/>
              <a:gd name="connsiteY0" fmla="*/ 0 h 2786678"/>
              <a:gd name="connsiteX1" fmla="*/ 2788281 w 2828765"/>
              <a:gd name="connsiteY1" fmla="*/ 227900 h 2786678"/>
              <a:gd name="connsiteX2" fmla="*/ 2828765 w 2828765"/>
              <a:gd name="connsiteY2" fmla="*/ 252495 h 2786678"/>
              <a:gd name="connsiteX3" fmla="*/ 2828765 w 2828765"/>
              <a:gd name="connsiteY3" fmla="*/ 2786678 h 2786678"/>
              <a:gd name="connsiteX4" fmla="*/ 227128 w 2828765"/>
              <a:gd name="connsiteY4" fmla="*/ 2786678 h 2786678"/>
              <a:gd name="connsiteX5" fmla="*/ 148387 w 2828765"/>
              <a:gd name="connsiteY5" fmla="*/ 2623223 h 2786678"/>
              <a:gd name="connsiteX6" fmla="*/ 0 w 2828765"/>
              <a:gd name="connsiteY6" fmla="*/ 1888236 h 2786678"/>
              <a:gd name="connsiteX7" fmla="*/ 1888236 w 2828765"/>
              <a:gd name="connsiteY7" fmla="*/ 0 h 278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Tree>
    <p:extLst>
      <p:ext uri="{BB962C8B-B14F-4D97-AF65-F5344CB8AC3E}">
        <p14:creationId xmlns:p14="http://schemas.microsoft.com/office/powerpoint/2010/main" val="85084974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707"/>
    </mc:Choice>
    <mc:Fallback xmlns="">
      <p:transition spd="slow" advTm="870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Public Health</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sz="half" idx="1"/>
          </p:nvPr>
        </p:nvSpPr>
        <p:spPr/>
        <p:txBody>
          <a:bodyPr>
            <a:normAutofit fontScale="92500" lnSpcReduction="20000"/>
          </a:bodyPr>
          <a:lstStyle/>
          <a:p>
            <a:r>
              <a:rPr lang="en-GB" dirty="0"/>
              <a:t>Health and wellbeing extends further than the individual and the implication of poor health has wider impacts on a community, area and even the country. So how is public health protected? There are many external factors to good health. Clean water and limiting pollution are just two factors that have an influence on our health. An individual cannot control this so who does? Why is public health important and why do you need to know about it? </a:t>
            </a:r>
          </a:p>
        </p:txBody>
      </p:sp>
      <p:sp>
        <p:nvSpPr>
          <p:cNvPr id="3" name="Content Placeholder 2">
            <a:extLst>
              <a:ext uri="{FF2B5EF4-FFF2-40B4-BE49-F238E27FC236}">
                <a16:creationId xmlns:a16="http://schemas.microsoft.com/office/drawing/2014/main" id="{6EB2F3E6-494D-4790-9D4C-E55288781603}"/>
              </a:ext>
            </a:extLst>
          </p:cNvPr>
          <p:cNvSpPr>
            <a:spLocks noGrp="1"/>
          </p:cNvSpPr>
          <p:nvPr>
            <p:ph sz="half" idx="2"/>
          </p:nvPr>
        </p:nvSpPr>
        <p:spPr/>
        <p:txBody>
          <a:bodyPr>
            <a:normAutofit fontScale="92500" lnSpcReduction="20000"/>
          </a:bodyPr>
          <a:lstStyle/>
          <a:p>
            <a:endParaRPr lang="en-GB"/>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22 of 32– this presentation lasts 5 minutes</a:t>
            </a:r>
          </a:p>
        </p:txBody>
      </p:sp>
      <p:pic>
        <p:nvPicPr>
          <p:cNvPr id="7" name="Picture 6">
            <a:extLst>
              <a:ext uri="{FF2B5EF4-FFF2-40B4-BE49-F238E27FC236}">
                <a16:creationId xmlns:a16="http://schemas.microsoft.com/office/drawing/2014/main" id="{F6F68B98-2C57-411E-8201-54D1D7AE37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6368" y="437649"/>
            <a:ext cx="5329142" cy="2775952"/>
          </a:xfrm>
          <a:prstGeom prst="rect">
            <a:avLst/>
          </a:prstGeom>
        </p:spPr>
      </p:pic>
      <p:pic>
        <p:nvPicPr>
          <p:cNvPr id="8" name="Picture 7" descr="A picture containing woman, food&#10;&#10;Description automatically generated">
            <a:extLst>
              <a:ext uri="{FF2B5EF4-FFF2-40B4-BE49-F238E27FC236}">
                <a16:creationId xmlns:a16="http://schemas.microsoft.com/office/drawing/2014/main" id="{39122679-6958-419C-A374-4E930EF18A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5923" y="3288875"/>
            <a:ext cx="4730277" cy="3147784"/>
          </a:xfrm>
          <a:prstGeom prst="rect">
            <a:avLst/>
          </a:prstGeom>
        </p:spPr>
      </p:pic>
    </p:spTree>
    <p:extLst>
      <p:ext uri="{BB962C8B-B14F-4D97-AF65-F5344CB8AC3E}">
        <p14:creationId xmlns:p14="http://schemas.microsoft.com/office/powerpoint/2010/main" val="1195823510"/>
      </p:ext>
    </p:extLst>
  </p:cSld>
  <p:clrMapOvr>
    <a:masterClrMapping/>
  </p:clrMapOvr>
  <mc:AlternateContent xmlns:mc="http://schemas.openxmlformats.org/markup-compatibility/2006" xmlns:p14="http://schemas.microsoft.com/office/powerpoint/2010/main">
    <mc:Choice Requires="p14">
      <p:transition spd="slow" p14:dur="2000" advTm="7720"/>
    </mc:Choice>
    <mc:Fallback xmlns="">
      <p:transition spd="slow" advTm="772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Public Health</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sz="half" idx="1"/>
          </p:nvPr>
        </p:nvSpPr>
        <p:spPr/>
        <p:txBody>
          <a:bodyPr>
            <a:normAutofit fontScale="92500" lnSpcReduction="20000"/>
          </a:bodyPr>
          <a:lstStyle/>
          <a:p>
            <a:r>
              <a:rPr lang="en-GB" dirty="0"/>
              <a:t>Health and wellbeing extends further than the individual and the implication of poor health has wider impacts on a community, area and even the country. So how is public health protected? There are many external factors to good health. Clean water and limiting pollution are just two factors that have an influence on our health. An individual cannot control this so who does? Why is public health important and why do you need to know about it? </a:t>
            </a:r>
          </a:p>
        </p:txBody>
      </p:sp>
      <p:sp>
        <p:nvSpPr>
          <p:cNvPr id="3" name="Content Placeholder 2">
            <a:extLst>
              <a:ext uri="{FF2B5EF4-FFF2-40B4-BE49-F238E27FC236}">
                <a16:creationId xmlns:a16="http://schemas.microsoft.com/office/drawing/2014/main" id="{6EB2F3E6-494D-4790-9D4C-E55288781603}"/>
              </a:ext>
            </a:extLst>
          </p:cNvPr>
          <p:cNvSpPr>
            <a:spLocks noGrp="1"/>
          </p:cNvSpPr>
          <p:nvPr>
            <p:ph sz="half" idx="2"/>
          </p:nvPr>
        </p:nvSpPr>
        <p:spPr/>
        <p:txBody>
          <a:bodyPr>
            <a:normAutofit fontScale="92500" lnSpcReduction="20000"/>
          </a:bodyPr>
          <a:lstStyle/>
          <a:p>
            <a:endParaRPr lang="en-GB"/>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23 of 32 – this presentation lasts 5 minutes</a:t>
            </a:r>
          </a:p>
        </p:txBody>
      </p:sp>
      <p:pic>
        <p:nvPicPr>
          <p:cNvPr id="7" name="Picture 6">
            <a:extLst>
              <a:ext uri="{FF2B5EF4-FFF2-40B4-BE49-F238E27FC236}">
                <a16:creationId xmlns:a16="http://schemas.microsoft.com/office/drawing/2014/main" id="{F6F68B98-2C57-411E-8201-54D1D7AE37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6368" y="437649"/>
            <a:ext cx="5329142" cy="2775952"/>
          </a:xfrm>
          <a:prstGeom prst="rect">
            <a:avLst/>
          </a:prstGeom>
        </p:spPr>
      </p:pic>
      <p:pic>
        <p:nvPicPr>
          <p:cNvPr id="8" name="Picture 7" descr="A picture containing woman, food&#10;&#10;Description automatically generated">
            <a:extLst>
              <a:ext uri="{FF2B5EF4-FFF2-40B4-BE49-F238E27FC236}">
                <a16:creationId xmlns:a16="http://schemas.microsoft.com/office/drawing/2014/main" id="{39122679-6958-419C-A374-4E930EF18A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5923" y="3288875"/>
            <a:ext cx="4730277" cy="3147784"/>
          </a:xfrm>
          <a:prstGeom prst="rect">
            <a:avLst/>
          </a:prstGeom>
        </p:spPr>
      </p:pic>
    </p:spTree>
    <p:extLst>
      <p:ext uri="{BB962C8B-B14F-4D97-AF65-F5344CB8AC3E}">
        <p14:creationId xmlns:p14="http://schemas.microsoft.com/office/powerpoint/2010/main" val="2796386871"/>
      </p:ext>
    </p:extLst>
  </p:cSld>
  <p:clrMapOvr>
    <a:masterClrMapping/>
  </p:clrMapOvr>
  <mc:AlternateContent xmlns:mc="http://schemas.openxmlformats.org/markup-compatibility/2006" xmlns:p14="http://schemas.microsoft.com/office/powerpoint/2010/main">
    <mc:Choice Requires="p14">
      <p:transition spd="slow" p14:dur="2000" advTm="8297"/>
    </mc:Choice>
    <mc:Fallback xmlns="">
      <p:transition spd="slow" advTm="829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2B607-F7C0-45E3-83A0-365078CF88E7}"/>
              </a:ext>
            </a:extLst>
          </p:cNvPr>
          <p:cNvSpPr>
            <a:spLocks noGrp="1"/>
          </p:cNvSpPr>
          <p:nvPr>
            <p:ph type="title"/>
          </p:nvPr>
        </p:nvSpPr>
        <p:spPr>
          <a:xfrm>
            <a:off x="4128368" y="4522156"/>
            <a:ext cx="4937937" cy="1363215"/>
          </a:xfrm>
        </p:spPr>
        <p:txBody>
          <a:bodyPr vert="horz" lIns="91440" tIns="45720" rIns="91440" bIns="45720" rtlCol="0" anchor="t">
            <a:normAutofit/>
          </a:bodyPr>
          <a:lstStyle/>
          <a:p>
            <a:pPr algn="ctr"/>
            <a:r>
              <a:rPr lang="en-US" kern="1200" dirty="0">
                <a:solidFill>
                  <a:schemeClr val="tx1"/>
                </a:solidFill>
                <a:latin typeface="+mj-lt"/>
                <a:ea typeface="+mj-ea"/>
                <a:cs typeface="+mj-cs"/>
              </a:rPr>
              <a:t>Sexual Health</a:t>
            </a:r>
          </a:p>
        </p:txBody>
      </p:sp>
      <p:sp>
        <p:nvSpPr>
          <p:cNvPr id="18" name="Freeform: Shape 17">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screenshot of a cell phone&#10;&#10;Description automatically generated">
            <a:extLst>
              <a:ext uri="{FF2B5EF4-FFF2-40B4-BE49-F238E27FC236}">
                <a16:creationId xmlns:a16="http://schemas.microsoft.com/office/drawing/2014/main" id="{3BFE1F0D-A9B3-4580-8522-F6B2E75CBB75}"/>
              </a:ext>
            </a:extLst>
          </p:cNvPr>
          <p:cNvPicPr>
            <a:picLocks noChangeAspect="1"/>
          </p:cNvPicPr>
          <p:nvPr/>
        </p:nvPicPr>
        <p:blipFill rotWithShape="1">
          <a:blip r:embed="rId2">
            <a:extLst>
              <a:ext uri="{28A0092B-C50C-407E-A947-70E740481C1C}">
                <a14:useLocalDpi xmlns:a14="http://schemas.microsoft.com/office/drawing/2010/main" val="0"/>
              </a:ext>
            </a:extLst>
          </a:blip>
          <a:srcRect t="20438" b="40705"/>
          <a:stretch/>
        </p:blipFill>
        <p:spPr>
          <a:xfrm>
            <a:off x="1246573" y="10"/>
            <a:ext cx="3913632" cy="228522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13" name="Picture 12" descr="A picture containing food&#10;&#10;Description automatically generated">
            <a:extLst>
              <a:ext uri="{FF2B5EF4-FFF2-40B4-BE49-F238E27FC236}">
                <a16:creationId xmlns:a16="http://schemas.microsoft.com/office/drawing/2014/main" id="{FBCA21FD-1A23-4A38-81D8-7DE09F98B6F2}"/>
              </a:ext>
            </a:extLst>
          </p:cNvPr>
          <p:cNvPicPr>
            <a:picLocks noChangeAspect="1"/>
          </p:cNvPicPr>
          <p:nvPr/>
        </p:nvPicPr>
        <p:blipFill rotWithShape="1">
          <a:blip r:embed="rId3">
            <a:extLst>
              <a:ext uri="{28A0092B-C50C-407E-A947-70E740481C1C}">
                <a14:useLocalDpi xmlns:a14="http://schemas.microsoft.com/office/drawing/2010/main" val="0"/>
              </a:ext>
            </a:extLst>
          </a:blip>
          <a:srcRect r="-2" b="9253"/>
          <a:stretch/>
        </p:blipFill>
        <p:spPr>
          <a:xfrm>
            <a:off x="20" y="2288331"/>
            <a:ext cx="356461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22" name="Oval 21">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0967" y="561316"/>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F3804EC5-49E1-424A-B1E2-E5C48CAF64C2}"/>
              </a:ext>
            </a:extLst>
          </p:cNvPr>
          <p:cNvPicPr>
            <a:picLocks noChangeAspect="1"/>
          </p:cNvPicPr>
          <p:nvPr/>
        </p:nvPicPr>
        <p:blipFill rotWithShape="1">
          <a:blip r:embed="rId4">
            <a:extLst>
              <a:ext uri="{28A0092B-C50C-407E-A947-70E740481C1C}">
                <a14:useLocalDpi xmlns:a14="http://schemas.microsoft.com/office/drawing/2010/main" val="0"/>
              </a:ext>
            </a:extLst>
          </a:blip>
          <a:srcRect t="9715" r="1" b="17938"/>
          <a:stretch/>
        </p:blipFill>
        <p:spPr>
          <a:xfrm>
            <a:off x="5525559" y="725908"/>
            <a:ext cx="2852928" cy="2852928"/>
          </a:xfrm>
          <a:custGeom>
            <a:avLst/>
            <a:gdLst>
              <a:gd name="connsiteX0" fmla="*/ 1426464 w 2852928"/>
              <a:gd name="connsiteY0" fmla="*/ 0 h 2852928"/>
              <a:gd name="connsiteX1" fmla="*/ 2852928 w 2852928"/>
              <a:gd name="connsiteY1" fmla="*/ 1426464 h 2852928"/>
              <a:gd name="connsiteX2" fmla="*/ 1426464 w 2852928"/>
              <a:gd name="connsiteY2" fmla="*/ 2852928 h 2852928"/>
              <a:gd name="connsiteX3" fmla="*/ 0 w 2852928"/>
              <a:gd name="connsiteY3" fmla="*/ 1426464 h 2852928"/>
              <a:gd name="connsiteX4" fmla="*/ 1426464 w 2852928"/>
              <a:gd name="connsiteY4" fmla="*/ 0 h 2852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sp>
        <p:nvSpPr>
          <p:cNvPr id="24" name="Freeform: Shape 23">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CC8428A4-FBDE-4506-86BA-676DA4127468}"/>
              </a:ext>
            </a:extLst>
          </p:cNvPr>
          <p:cNvPicPr>
            <a:picLocks noChangeAspect="1"/>
          </p:cNvPicPr>
          <p:nvPr/>
        </p:nvPicPr>
        <p:blipFill rotWithShape="1">
          <a:blip r:embed="rId5">
            <a:extLst>
              <a:ext uri="{28A0092B-C50C-407E-A947-70E740481C1C}">
                <a14:useLocalDpi xmlns:a14="http://schemas.microsoft.com/office/drawing/2010/main" val="0"/>
              </a:ext>
            </a:extLst>
          </a:blip>
          <a:srcRect r="2" b="26822"/>
          <a:stretch/>
        </p:blipFill>
        <p:spPr>
          <a:xfrm>
            <a:off x="8918761" y="-4331"/>
            <a:ext cx="3273238" cy="3383891"/>
          </a:xfrm>
          <a:custGeom>
            <a:avLst/>
            <a:gdLst>
              <a:gd name="connsiteX0" fmla="*/ 122841 w 3273238"/>
              <a:gd name="connsiteY0" fmla="*/ 0 h 3383891"/>
              <a:gd name="connsiteX1" fmla="*/ 3273238 w 3273238"/>
              <a:gd name="connsiteY1" fmla="*/ 0 h 3383891"/>
              <a:gd name="connsiteX2" fmla="*/ 3273238 w 3273238"/>
              <a:gd name="connsiteY2" fmla="*/ 3291335 h 3383891"/>
              <a:gd name="connsiteX3" fmla="*/ 3118338 w 3273238"/>
              <a:gd name="connsiteY3" fmla="*/ 3331164 h 3383891"/>
              <a:gd name="connsiteX4" fmla="*/ 2595295 w 3273238"/>
              <a:gd name="connsiteY4" fmla="*/ 3383891 h 3383891"/>
              <a:gd name="connsiteX5" fmla="*/ 0 w 3273238"/>
              <a:gd name="connsiteY5" fmla="*/ 788596 h 3383891"/>
              <a:gd name="connsiteX6" fmla="*/ 116679 w 3273238"/>
              <a:gd name="connsiteY6" fmla="*/ 16835 h 3383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sp>
        <p:nvSpPr>
          <p:cNvPr id="26" name="Freeform: Shape 25">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extLst>
              <a:ext uri="{FF2B5EF4-FFF2-40B4-BE49-F238E27FC236}">
                <a16:creationId xmlns:a16="http://schemas.microsoft.com/office/drawing/2014/main" id="{3C1C7463-A18C-4464-AF15-F777E6F2BCAB}"/>
              </a:ext>
            </a:extLst>
          </p:cNvPr>
          <p:cNvPicPr>
            <a:picLocks noGrp="1" noChangeAspect="1"/>
          </p:cNvPicPr>
          <p:nvPr>
            <p:ph idx="1"/>
          </p:nvPr>
        </p:nvPicPr>
        <p:blipFill rotWithShape="1">
          <a:blip r:embed="rId6">
            <a:extLst>
              <a:ext uri="{28A0092B-C50C-407E-A947-70E740481C1C}">
                <a14:useLocalDpi xmlns:a14="http://schemas.microsoft.com/office/drawing/2010/main" val="0"/>
              </a:ext>
            </a:extLst>
          </a:blip>
          <a:srcRect b="30267"/>
          <a:stretch/>
        </p:blipFill>
        <p:spPr>
          <a:xfrm>
            <a:off x="9363236" y="4071322"/>
            <a:ext cx="2828765" cy="2786678"/>
          </a:xfrm>
          <a:custGeom>
            <a:avLst/>
            <a:gdLst>
              <a:gd name="connsiteX0" fmla="*/ 1888236 w 2828765"/>
              <a:gd name="connsiteY0" fmla="*/ 0 h 2786678"/>
              <a:gd name="connsiteX1" fmla="*/ 2788281 w 2828765"/>
              <a:gd name="connsiteY1" fmla="*/ 227900 h 2786678"/>
              <a:gd name="connsiteX2" fmla="*/ 2828765 w 2828765"/>
              <a:gd name="connsiteY2" fmla="*/ 252495 h 2786678"/>
              <a:gd name="connsiteX3" fmla="*/ 2828765 w 2828765"/>
              <a:gd name="connsiteY3" fmla="*/ 2786678 h 2786678"/>
              <a:gd name="connsiteX4" fmla="*/ 227128 w 2828765"/>
              <a:gd name="connsiteY4" fmla="*/ 2786678 h 2786678"/>
              <a:gd name="connsiteX5" fmla="*/ 148387 w 2828765"/>
              <a:gd name="connsiteY5" fmla="*/ 2623223 h 2786678"/>
              <a:gd name="connsiteX6" fmla="*/ 0 w 2828765"/>
              <a:gd name="connsiteY6" fmla="*/ 1888236 h 2786678"/>
              <a:gd name="connsiteX7" fmla="*/ 1888236 w 2828765"/>
              <a:gd name="connsiteY7" fmla="*/ 0 h 278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Tree>
    <p:extLst>
      <p:ext uri="{BB962C8B-B14F-4D97-AF65-F5344CB8AC3E}">
        <p14:creationId xmlns:p14="http://schemas.microsoft.com/office/powerpoint/2010/main" val="98725108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281"/>
    </mc:Choice>
    <mc:Fallback xmlns="">
      <p:transition spd="slow" advTm="928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7AD47-C462-463A-AA9C-A90BF2E7A251}"/>
              </a:ext>
            </a:extLst>
          </p:cNvPr>
          <p:cNvSpPr>
            <a:spLocks noGrp="1"/>
          </p:cNvSpPr>
          <p:nvPr>
            <p:ph type="title"/>
          </p:nvPr>
        </p:nvSpPr>
        <p:spPr>
          <a:xfrm>
            <a:off x="4128368" y="4522156"/>
            <a:ext cx="4937937" cy="1363215"/>
          </a:xfrm>
        </p:spPr>
        <p:txBody>
          <a:bodyPr vert="horz" lIns="91440" tIns="45720" rIns="91440" bIns="45720" rtlCol="0" anchor="t">
            <a:normAutofit/>
          </a:bodyPr>
          <a:lstStyle/>
          <a:p>
            <a:pPr algn="ctr"/>
            <a:r>
              <a:rPr lang="en-US" kern="1200" dirty="0">
                <a:solidFill>
                  <a:schemeClr val="tx1"/>
                </a:solidFill>
                <a:latin typeface="+mj-lt"/>
                <a:ea typeface="+mj-ea"/>
                <a:cs typeface="+mj-cs"/>
              </a:rPr>
              <a:t>Fertility &amp; Conception</a:t>
            </a:r>
          </a:p>
        </p:txBody>
      </p:sp>
      <p:sp>
        <p:nvSpPr>
          <p:cNvPr id="18" name="Freeform: Shape 17">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A picture containing small, holding, woman, remote&#10;&#10;Description automatically generated">
            <a:extLst>
              <a:ext uri="{FF2B5EF4-FFF2-40B4-BE49-F238E27FC236}">
                <a16:creationId xmlns:a16="http://schemas.microsoft.com/office/drawing/2014/main" id="{04CDBC80-889E-4AAB-9F02-BB9E5F59B0C1}"/>
              </a:ext>
            </a:extLst>
          </p:cNvPr>
          <p:cNvPicPr>
            <a:picLocks noChangeAspect="1"/>
          </p:cNvPicPr>
          <p:nvPr/>
        </p:nvPicPr>
        <p:blipFill rotWithShape="1">
          <a:blip r:embed="rId2">
            <a:extLst>
              <a:ext uri="{28A0092B-C50C-407E-A947-70E740481C1C}">
                <a14:useLocalDpi xmlns:a14="http://schemas.microsoft.com/office/drawing/2010/main" val="0"/>
              </a:ext>
            </a:extLst>
          </a:blip>
          <a:srcRect r="-3" b="6307"/>
          <a:stretch/>
        </p:blipFill>
        <p:spPr>
          <a:xfrm>
            <a:off x="1246573" y="10"/>
            <a:ext cx="3913632" cy="228522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5" name="Content Placeholder 4" descr="A picture containing light&#10;&#10;Description automatically generated">
            <a:extLst>
              <a:ext uri="{FF2B5EF4-FFF2-40B4-BE49-F238E27FC236}">
                <a16:creationId xmlns:a16="http://schemas.microsoft.com/office/drawing/2014/main" id="{7BE3ABFE-5E1C-4D9A-B128-8B1CDBF3E365}"/>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46322" r="9994" b="-1"/>
          <a:stretch/>
        </p:blipFill>
        <p:spPr>
          <a:xfrm>
            <a:off x="20" y="2288331"/>
            <a:ext cx="356461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22" name="Oval 21">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0967" y="561316"/>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45E3D48-7459-4897-A757-0018F5C88F58}"/>
              </a:ext>
            </a:extLst>
          </p:cNvPr>
          <p:cNvPicPr>
            <a:picLocks noChangeAspect="1"/>
          </p:cNvPicPr>
          <p:nvPr/>
        </p:nvPicPr>
        <p:blipFill rotWithShape="1">
          <a:blip r:embed="rId4">
            <a:extLst>
              <a:ext uri="{28A0092B-C50C-407E-A947-70E740481C1C}">
                <a14:useLocalDpi xmlns:a14="http://schemas.microsoft.com/office/drawing/2010/main" val="0"/>
              </a:ext>
            </a:extLst>
          </a:blip>
          <a:srcRect t="15824" r="2" b="6531"/>
          <a:stretch/>
        </p:blipFill>
        <p:spPr>
          <a:xfrm>
            <a:off x="5525559" y="725908"/>
            <a:ext cx="2852928" cy="2852928"/>
          </a:xfrm>
          <a:custGeom>
            <a:avLst/>
            <a:gdLst>
              <a:gd name="connsiteX0" fmla="*/ 1426464 w 2852928"/>
              <a:gd name="connsiteY0" fmla="*/ 0 h 2852928"/>
              <a:gd name="connsiteX1" fmla="*/ 2852928 w 2852928"/>
              <a:gd name="connsiteY1" fmla="*/ 1426464 h 2852928"/>
              <a:gd name="connsiteX2" fmla="*/ 1426464 w 2852928"/>
              <a:gd name="connsiteY2" fmla="*/ 2852928 h 2852928"/>
              <a:gd name="connsiteX3" fmla="*/ 0 w 2852928"/>
              <a:gd name="connsiteY3" fmla="*/ 1426464 h 2852928"/>
              <a:gd name="connsiteX4" fmla="*/ 1426464 w 2852928"/>
              <a:gd name="connsiteY4" fmla="*/ 0 h 2852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sp>
        <p:nvSpPr>
          <p:cNvPr id="24" name="Freeform: Shape 23">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descr="A person posing for a picture&#10;&#10;Description automatically generated">
            <a:extLst>
              <a:ext uri="{FF2B5EF4-FFF2-40B4-BE49-F238E27FC236}">
                <a16:creationId xmlns:a16="http://schemas.microsoft.com/office/drawing/2014/main" id="{3142EB56-E13B-4761-8131-399E9703C32C}"/>
              </a:ext>
            </a:extLst>
          </p:cNvPr>
          <p:cNvPicPr>
            <a:picLocks noChangeAspect="1"/>
          </p:cNvPicPr>
          <p:nvPr/>
        </p:nvPicPr>
        <p:blipFill rotWithShape="1">
          <a:blip r:embed="rId5">
            <a:extLst>
              <a:ext uri="{28A0092B-C50C-407E-A947-70E740481C1C}">
                <a14:useLocalDpi xmlns:a14="http://schemas.microsoft.com/office/drawing/2010/main" val="0"/>
              </a:ext>
            </a:extLst>
          </a:blip>
          <a:srcRect l="28000" r="28269" b="1"/>
          <a:stretch/>
        </p:blipFill>
        <p:spPr>
          <a:xfrm>
            <a:off x="8918761" y="-4331"/>
            <a:ext cx="3273238" cy="3383891"/>
          </a:xfrm>
          <a:custGeom>
            <a:avLst/>
            <a:gdLst>
              <a:gd name="connsiteX0" fmla="*/ 122841 w 3273238"/>
              <a:gd name="connsiteY0" fmla="*/ 0 h 3383891"/>
              <a:gd name="connsiteX1" fmla="*/ 3273238 w 3273238"/>
              <a:gd name="connsiteY1" fmla="*/ 0 h 3383891"/>
              <a:gd name="connsiteX2" fmla="*/ 3273238 w 3273238"/>
              <a:gd name="connsiteY2" fmla="*/ 3291335 h 3383891"/>
              <a:gd name="connsiteX3" fmla="*/ 3118338 w 3273238"/>
              <a:gd name="connsiteY3" fmla="*/ 3331164 h 3383891"/>
              <a:gd name="connsiteX4" fmla="*/ 2595295 w 3273238"/>
              <a:gd name="connsiteY4" fmla="*/ 3383891 h 3383891"/>
              <a:gd name="connsiteX5" fmla="*/ 0 w 3273238"/>
              <a:gd name="connsiteY5" fmla="*/ 788596 h 3383891"/>
              <a:gd name="connsiteX6" fmla="*/ 116679 w 3273238"/>
              <a:gd name="connsiteY6" fmla="*/ 16835 h 3383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sp>
        <p:nvSpPr>
          <p:cNvPr id="26" name="Freeform: Shape 25">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descr="A person lying on a bed&#10;&#10;Description automatically generated">
            <a:extLst>
              <a:ext uri="{FF2B5EF4-FFF2-40B4-BE49-F238E27FC236}">
                <a16:creationId xmlns:a16="http://schemas.microsoft.com/office/drawing/2014/main" id="{8D0047D1-E937-4AF8-8B10-5F3222BF5B69}"/>
              </a:ext>
            </a:extLst>
          </p:cNvPr>
          <p:cNvPicPr>
            <a:picLocks noChangeAspect="1"/>
          </p:cNvPicPr>
          <p:nvPr/>
        </p:nvPicPr>
        <p:blipFill rotWithShape="1">
          <a:blip r:embed="rId6">
            <a:extLst>
              <a:ext uri="{28A0092B-C50C-407E-A947-70E740481C1C}">
                <a14:useLocalDpi xmlns:a14="http://schemas.microsoft.com/office/drawing/2010/main" val="0"/>
              </a:ext>
            </a:extLst>
          </a:blip>
          <a:srcRect l="19538" r="11047" b="-1"/>
          <a:stretch/>
        </p:blipFill>
        <p:spPr>
          <a:xfrm>
            <a:off x="9363236" y="4071322"/>
            <a:ext cx="2828765" cy="2786678"/>
          </a:xfrm>
          <a:custGeom>
            <a:avLst/>
            <a:gdLst>
              <a:gd name="connsiteX0" fmla="*/ 1888236 w 2828765"/>
              <a:gd name="connsiteY0" fmla="*/ 0 h 2786678"/>
              <a:gd name="connsiteX1" fmla="*/ 2788281 w 2828765"/>
              <a:gd name="connsiteY1" fmla="*/ 227900 h 2786678"/>
              <a:gd name="connsiteX2" fmla="*/ 2828765 w 2828765"/>
              <a:gd name="connsiteY2" fmla="*/ 252495 h 2786678"/>
              <a:gd name="connsiteX3" fmla="*/ 2828765 w 2828765"/>
              <a:gd name="connsiteY3" fmla="*/ 2786678 h 2786678"/>
              <a:gd name="connsiteX4" fmla="*/ 227128 w 2828765"/>
              <a:gd name="connsiteY4" fmla="*/ 2786678 h 2786678"/>
              <a:gd name="connsiteX5" fmla="*/ 148387 w 2828765"/>
              <a:gd name="connsiteY5" fmla="*/ 2623223 h 2786678"/>
              <a:gd name="connsiteX6" fmla="*/ 0 w 2828765"/>
              <a:gd name="connsiteY6" fmla="*/ 1888236 h 2786678"/>
              <a:gd name="connsiteX7" fmla="*/ 1888236 w 2828765"/>
              <a:gd name="connsiteY7" fmla="*/ 0 h 278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Tree>
    <p:extLst>
      <p:ext uri="{BB962C8B-B14F-4D97-AF65-F5344CB8AC3E}">
        <p14:creationId xmlns:p14="http://schemas.microsoft.com/office/powerpoint/2010/main" val="28046370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186"/>
    </mc:Choice>
    <mc:Fallback xmlns="">
      <p:transition spd="slow" advTm="418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8F64C6-FE22-4FC1-A763-DFCC51481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08357" y="3509963"/>
            <a:ext cx="7092215" cy="2967839"/>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D6781F2-5D37-4053-865D-C2DA41B1D330}"/>
              </a:ext>
            </a:extLst>
          </p:cNvPr>
          <p:cNvSpPr>
            <a:spLocks noGrp="1"/>
          </p:cNvSpPr>
          <p:nvPr>
            <p:ph type="title"/>
          </p:nvPr>
        </p:nvSpPr>
        <p:spPr>
          <a:xfrm>
            <a:off x="5021821" y="3812954"/>
            <a:ext cx="6465287" cy="1516014"/>
          </a:xfrm>
        </p:spPr>
        <p:txBody>
          <a:bodyPr vert="horz" lIns="91440" tIns="45720" rIns="91440" bIns="45720" rtlCol="0" anchor="b">
            <a:normAutofit/>
          </a:bodyPr>
          <a:lstStyle/>
          <a:p>
            <a:r>
              <a:rPr lang="en-US" sz="4800" kern="1200" dirty="0">
                <a:solidFill>
                  <a:srgbClr val="FFFFFF"/>
                </a:solidFill>
                <a:latin typeface="+mj-lt"/>
                <a:ea typeface="+mj-ea"/>
                <a:cs typeface="+mj-cs"/>
              </a:rPr>
              <a:t>Pregnancy</a:t>
            </a:r>
          </a:p>
        </p:txBody>
      </p:sp>
      <p:pic>
        <p:nvPicPr>
          <p:cNvPr id="5" name="Content Placeholder 4">
            <a:extLst>
              <a:ext uri="{FF2B5EF4-FFF2-40B4-BE49-F238E27FC236}">
                <a16:creationId xmlns:a16="http://schemas.microsoft.com/office/drawing/2014/main" id="{4B0CA981-EBEF-46DA-8B43-7CB61888601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8144" r="13081" b="1"/>
          <a:stretch/>
        </p:blipFill>
        <p:spPr>
          <a:xfrm>
            <a:off x="317635" y="321733"/>
            <a:ext cx="4151681" cy="3026834"/>
          </a:xfrm>
          <a:prstGeom prst="rect">
            <a:avLst/>
          </a:prstGeom>
        </p:spPr>
      </p:pic>
      <p:pic>
        <p:nvPicPr>
          <p:cNvPr id="9" name="Picture 8" descr="A picture containing light, drawing&#10;&#10;Description automatically generated">
            <a:extLst>
              <a:ext uri="{FF2B5EF4-FFF2-40B4-BE49-F238E27FC236}">
                <a16:creationId xmlns:a16="http://schemas.microsoft.com/office/drawing/2014/main" id="{B51CDAC7-F2F2-4C90-8DB8-308890EC1A2B}"/>
              </a:ext>
            </a:extLst>
          </p:cNvPr>
          <p:cNvPicPr>
            <a:picLocks noChangeAspect="1"/>
          </p:cNvPicPr>
          <p:nvPr/>
        </p:nvPicPr>
        <p:blipFill rotWithShape="1">
          <a:blip r:embed="rId3">
            <a:extLst>
              <a:ext uri="{28A0092B-C50C-407E-A947-70E740481C1C}">
                <a14:useLocalDpi xmlns:a14="http://schemas.microsoft.com/office/drawing/2010/main" val="0"/>
              </a:ext>
            </a:extLst>
          </a:blip>
          <a:srcRect l="16172" r="17435" b="2"/>
          <a:stretch/>
        </p:blipFill>
        <p:spPr>
          <a:xfrm>
            <a:off x="4638955" y="321733"/>
            <a:ext cx="3539976" cy="2985818"/>
          </a:xfrm>
          <a:prstGeom prst="rect">
            <a:avLst/>
          </a:prstGeom>
        </p:spPr>
      </p:pic>
      <p:pic>
        <p:nvPicPr>
          <p:cNvPr id="7" name="Picture 6" descr="A picture containing food, light&#10;&#10;Description automatically generated">
            <a:extLst>
              <a:ext uri="{FF2B5EF4-FFF2-40B4-BE49-F238E27FC236}">
                <a16:creationId xmlns:a16="http://schemas.microsoft.com/office/drawing/2014/main" id="{0EF5A4E6-51AE-4A76-9FAA-56DF6B40A062}"/>
              </a:ext>
            </a:extLst>
          </p:cNvPr>
          <p:cNvPicPr>
            <a:picLocks noChangeAspect="1"/>
          </p:cNvPicPr>
          <p:nvPr/>
        </p:nvPicPr>
        <p:blipFill rotWithShape="1">
          <a:blip r:embed="rId4">
            <a:extLst>
              <a:ext uri="{28A0092B-C50C-407E-A947-70E740481C1C}">
                <a14:useLocalDpi xmlns:a14="http://schemas.microsoft.com/office/drawing/2010/main" val="0"/>
              </a:ext>
            </a:extLst>
          </a:blip>
          <a:srcRect r="18729" b="1"/>
          <a:stretch/>
        </p:blipFill>
        <p:spPr>
          <a:xfrm>
            <a:off x="8348570" y="321734"/>
            <a:ext cx="3535590" cy="2985818"/>
          </a:xfrm>
          <a:prstGeom prst="rect">
            <a:avLst/>
          </a:prstGeom>
        </p:spPr>
      </p:pic>
      <p:cxnSp>
        <p:nvCxnSpPr>
          <p:cNvPr id="18" name="Straight Connector 17">
            <a:extLst>
              <a:ext uri="{FF2B5EF4-FFF2-40B4-BE49-F238E27FC236}">
                <a16:creationId xmlns:a16="http://schemas.microsoft.com/office/drawing/2014/main" id="{5C34627B-48E6-4F4D-B843-97717A86B4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8287" y="5443086"/>
            <a:ext cx="64008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1" name="Picture 10" descr="A picture containing sitting, man, wearing, phone&#10;&#10;Description automatically generated">
            <a:extLst>
              <a:ext uri="{FF2B5EF4-FFF2-40B4-BE49-F238E27FC236}">
                <a16:creationId xmlns:a16="http://schemas.microsoft.com/office/drawing/2014/main" id="{C43CB0F3-2BC5-48C2-B364-5D64FD985809}"/>
              </a:ext>
            </a:extLst>
          </p:cNvPr>
          <p:cNvPicPr>
            <a:picLocks noChangeAspect="1"/>
          </p:cNvPicPr>
          <p:nvPr/>
        </p:nvPicPr>
        <p:blipFill rotWithShape="1">
          <a:blip r:embed="rId5">
            <a:extLst>
              <a:ext uri="{28A0092B-C50C-407E-A947-70E740481C1C}">
                <a14:useLocalDpi xmlns:a14="http://schemas.microsoft.com/office/drawing/2010/main" val="0"/>
              </a:ext>
            </a:extLst>
          </a:blip>
          <a:srcRect l="22882" r="11564"/>
          <a:stretch/>
        </p:blipFill>
        <p:spPr>
          <a:xfrm>
            <a:off x="317635" y="3509433"/>
            <a:ext cx="4160452" cy="3026833"/>
          </a:xfrm>
          <a:prstGeom prst="rect">
            <a:avLst/>
          </a:prstGeom>
        </p:spPr>
      </p:pic>
    </p:spTree>
    <p:extLst>
      <p:ext uri="{BB962C8B-B14F-4D97-AF65-F5344CB8AC3E}">
        <p14:creationId xmlns:p14="http://schemas.microsoft.com/office/powerpoint/2010/main" val="169835084"/>
      </p:ext>
    </p:extLst>
  </p:cSld>
  <p:clrMapOvr>
    <a:masterClrMapping/>
  </p:clrMapOvr>
  <mc:AlternateContent xmlns:mc="http://schemas.openxmlformats.org/markup-compatibility/2006" xmlns:p14="http://schemas.microsoft.com/office/powerpoint/2010/main">
    <mc:Choice Requires="p14">
      <p:transition spd="slow" p14:dur="2000" advTm="4210"/>
    </mc:Choice>
    <mc:Fallback xmlns="">
      <p:transition spd="slow" advTm="421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11" name="Picture 10" descr="A picture containing white, table&#10;&#10;Description automatically generated">
            <a:extLst>
              <a:ext uri="{FF2B5EF4-FFF2-40B4-BE49-F238E27FC236}">
                <a16:creationId xmlns:a16="http://schemas.microsoft.com/office/drawing/2014/main" id="{53868BF7-A541-478C-8FB3-99F582D22448}"/>
              </a:ext>
            </a:extLst>
          </p:cNvPr>
          <p:cNvPicPr>
            <a:picLocks noChangeAspect="1"/>
          </p:cNvPicPr>
          <p:nvPr/>
        </p:nvPicPr>
        <p:blipFill rotWithShape="1">
          <a:blip r:embed="rId2">
            <a:extLst>
              <a:ext uri="{28A0092B-C50C-407E-A947-70E740481C1C}">
                <a14:useLocalDpi xmlns:a14="http://schemas.microsoft.com/office/drawing/2010/main" val="0"/>
              </a:ext>
            </a:extLst>
          </a:blip>
          <a:srcRect t="9210" r="-3" b="13825"/>
          <a:stretch/>
        </p:blipFill>
        <p:spPr>
          <a:xfrm>
            <a:off x="1" y="-6235"/>
            <a:ext cx="3255403" cy="2505456"/>
          </a:xfrm>
          <a:custGeom>
            <a:avLst/>
            <a:gdLst>
              <a:gd name="connsiteX0" fmla="*/ 0 w 3255403"/>
              <a:gd name="connsiteY0" fmla="*/ 0 h 2505456"/>
              <a:gd name="connsiteX1" fmla="*/ 3255403 w 3255403"/>
              <a:gd name="connsiteY1" fmla="*/ 0 h 2505456"/>
              <a:gd name="connsiteX2" fmla="*/ 2094477 w 3255403"/>
              <a:gd name="connsiteY2" fmla="*/ 2505456 h 2505456"/>
              <a:gd name="connsiteX3" fmla="*/ 0 w 3255403"/>
              <a:gd name="connsiteY3" fmla="*/ 2505456 h 2505456"/>
            </a:gdLst>
            <a:ahLst/>
            <a:cxnLst>
              <a:cxn ang="0">
                <a:pos x="connsiteX0" y="connsiteY0"/>
              </a:cxn>
              <a:cxn ang="0">
                <a:pos x="connsiteX1" y="connsiteY1"/>
              </a:cxn>
              <a:cxn ang="0">
                <a:pos x="connsiteX2" y="connsiteY2"/>
              </a:cxn>
              <a:cxn ang="0">
                <a:pos x="connsiteX3" y="connsiteY3"/>
              </a:cxn>
            </a:cxnLst>
            <a:rect l="l" t="t" r="r" b="b"/>
            <a:pathLst>
              <a:path w="3255403" h="2505456">
                <a:moveTo>
                  <a:pt x="0" y="0"/>
                </a:moveTo>
                <a:lnTo>
                  <a:pt x="3255403" y="0"/>
                </a:lnTo>
                <a:lnTo>
                  <a:pt x="2094477" y="2505456"/>
                </a:lnTo>
                <a:lnTo>
                  <a:pt x="0" y="2505456"/>
                </a:lnTo>
                <a:close/>
              </a:path>
            </a:pathLst>
          </a:custGeom>
        </p:spPr>
      </p:pic>
      <p:pic>
        <p:nvPicPr>
          <p:cNvPr id="7" name="Picture 6">
            <a:extLst>
              <a:ext uri="{FF2B5EF4-FFF2-40B4-BE49-F238E27FC236}">
                <a16:creationId xmlns:a16="http://schemas.microsoft.com/office/drawing/2014/main" id="{B033E7EA-49E3-43E4-BA42-07E2D9B043EE}"/>
              </a:ext>
            </a:extLst>
          </p:cNvPr>
          <p:cNvPicPr>
            <a:picLocks noChangeAspect="1"/>
          </p:cNvPicPr>
          <p:nvPr/>
        </p:nvPicPr>
        <p:blipFill rotWithShape="1">
          <a:blip r:embed="rId3">
            <a:extLst>
              <a:ext uri="{28A0092B-C50C-407E-A947-70E740481C1C}">
                <a14:useLocalDpi xmlns:a14="http://schemas.microsoft.com/office/drawing/2010/main" val="0"/>
              </a:ext>
            </a:extLst>
          </a:blip>
          <a:srcRect t="15779" r="-2" b="6060"/>
          <a:stretch/>
        </p:blipFill>
        <p:spPr>
          <a:xfrm>
            <a:off x="7381876" y="10"/>
            <a:ext cx="4810125" cy="2501827"/>
          </a:xfrm>
          <a:custGeom>
            <a:avLst/>
            <a:gdLst>
              <a:gd name="connsiteX0" fmla="*/ 1159248 w 4810125"/>
              <a:gd name="connsiteY0" fmla="*/ 0 h 2501837"/>
              <a:gd name="connsiteX1" fmla="*/ 4810125 w 4810125"/>
              <a:gd name="connsiteY1" fmla="*/ 0 h 2501837"/>
              <a:gd name="connsiteX2" fmla="*/ 4810125 w 4810125"/>
              <a:gd name="connsiteY2" fmla="*/ 2501837 h 2501837"/>
              <a:gd name="connsiteX3" fmla="*/ 0 w 4810125"/>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4810125" h="2501837">
                <a:moveTo>
                  <a:pt x="1159248" y="0"/>
                </a:moveTo>
                <a:lnTo>
                  <a:pt x="4810125" y="0"/>
                </a:lnTo>
                <a:lnTo>
                  <a:pt x="4810125" y="2501837"/>
                </a:lnTo>
                <a:lnTo>
                  <a:pt x="0" y="2501837"/>
                </a:lnTo>
                <a:close/>
              </a:path>
            </a:pathLst>
          </a:custGeom>
        </p:spPr>
      </p:pic>
      <p:pic>
        <p:nvPicPr>
          <p:cNvPr id="5" name="Content Placeholder 4" descr="A picture containing indoor, laying, baby, swimming&#10;&#10;Description automatically generated">
            <a:extLst>
              <a:ext uri="{FF2B5EF4-FFF2-40B4-BE49-F238E27FC236}">
                <a16:creationId xmlns:a16="http://schemas.microsoft.com/office/drawing/2014/main" id="{DE6CAEF6-911D-4512-B073-96AF350809D3}"/>
              </a:ext>
            </a:extLst>
          </p:cNvPr>
          <p:cNvPicPr>
            <a:picLocks noGrp="1" noChangeAspect="1"/>
          </p:cNvPicPr>
          <p:nvPr>
            <p:ph idx="1"/>
          </p:nvPr>
        </p:nvPicPr>
        <p:blipFill rotWithShape="1">
          <a:blip r:embed="rId4">
            <a:extLst>
              <a:ext uri="{28A0092B-C50C-407E-A947-70E740481C1C}">
                <a14:useLocalDpi xmlns:a14="http://schemas.microsoft.com/office/drawing/2010/main" val="0"/>
              </a:ext>
            </a:extLst>
          </a:blip>
          <a:srcRect l="2316"/>
          <a:stretch/>
        </p:blipFill>
        <p:spPr>
          <a:xfrm>
            <a:off x="4675537" y="-6235"/>
            <a:ext cx="3677817" cy="2505456"/>
          </a:xfrm>
          <a:custGeom>
            <a:avLst/>
            <a:gdLst>
              <a:gd name="connsiteX0" fmla="*/ 1160926 w 3677817"/>
              <a:gd name="connsiteY0" fmla="*/ 0 h 2505456"/>
              <a:gd name="connsiteX1" fmla="*/ 3677817 w 3677817"/>
              <a:gd name="connsiteY1" fmla="*/ 0 h 2505456"/>
              <a:gd name="connsiteX2" fmla="*/ 2516891 w 3677817"/>
              <a:gd name="connsiteY2" fmla="*/ 2505456 h 2505456"/>
              <a:gd name="connsiteX3" fmla="*/ 0 w 3677817"/>
              <a:gd name="connsiteY3" fmla="*/ 2505456 h 2505456"/>
            </a:gdLst>
            <a:ahLst/>
            <a:cxnLst>
              <a:cxn ang="0">
                <a:pos x="connsiteX0" y="connsiteY0"/>
              </a:cxn>
              <a:cxn ang="0">
                <a:pos x="connsiteX1" y="connsiteY1"/>
              </a:cxn>
              <a:cxn ang="0">
                <a:pos x="connsiteX2" y="connsiteY2"/>
              </a:cxn>
              <a:cxn ang="0">
                <a:pos x="connsiteX3" y="connsiteY3"/>
              </a:cxn>
            </a:cxnLst>
            <a:rect l="l" t="t" r="r" b="b"/>
            <a:pathLst>
              <a:path w="3677817" h="2505456">
                <a:moveTo>
                  <a:pt x="1160926" y="0"/>
                </a:moveTo>
                <a:lnTo>
                  <a:pt x="3677817" y="0"/>
                </a:lnTo>
                <a:lnTo>
                  <a:pt x="2516891" y="2505456"/>
                </a:lnTo>
                <a:lnTo>
                  <a:pt x="0" y="2505456"/>
                </a:lnTo>
                <a:close/>
              </a:path>
            </a:pathLst>
          </a:custGeom>
        </p:spPr>
      </p:pic>
      <p:pic>
        <p:nvPicPr>
          <p:cNvPr id="9" name="Picture 8">
            <a:extLst>
              <a:ext uri="{FF2B5EF4-FFF2-40B4-BE49-F238E27FC236}">
                <a16:creationId xmlns:a16="http://schemas.microsoft.com/office/drawing/2014/main" id="{F055F9AC-83B4-46D9-AB50-22BE7F18450E}"/>
              </a:ext>
            </a:extLst>
          </p:cNvPr>
          <p:cNvPicPr>
            <a:picLocks noChangeAspect="1"/>
          </p:cNvPicPr>
          <p:nvPr/>
        </p:nvPicPr>
        <p:blipFill rotWithShape="1">
          <a:blip r:embed="rId5">
            <a:extLst>
              <a:ext uri="{28A0092B-C50C-407E-A947-70E740481C1C}">
                <a14:useLocalDpi xmlns:a14="http://schemas.microsoft.com/office/drawing/2010/main" val="0"/>
              </a:ext>
            </a:extLst>
          </a:blip>
          <a:srcRect t="11959" b="9354"/>
          <a:stretch/>
        </p:blipFill>
        <p:spPr>
          <a:xfrm>
            <a:off x="1" y="2660089"/>
            <a:ext cx="7122523" cy="4197911"/>
          </a:xfrm>
          <a:custGeom>
            <a:avLst/>
            <a:gdLst>
              <a:gd name="connsiteX0" fmla="*/ 0 w 7122523"/>
              <a:gd name="connsiteY0" fmla="*/ 0 h 4197911"/>
              <a:gd name="connsiteX1" fmla="*/ 7122523 w 7122523"/>
              <a:gd name="connsiteY1" fmla="*/ 0 h 4197911"/>
              <a:gd name="connsiteX2" fmla="*/ 5177382 w 7122523"/>
              <a:gd name="connsiteY2" fmla="*/ 4197911 h 4197911"/>
              <a:gd name="connsiteX3" fmla="*/ 5171159 w 7122523"/>
              <a:gd name="connsiteY3" fmla="*/ 4197911 h 4197911"/>
              <a:gd name="connsiteX4" fmla="*/ 3981368 w 7122523"/>
              <a:gd name="connsiteY4" fmla="*/ 4197911 h 4197911"/>
              <a:gd name="connsiteX5" fmla="*/ 2331323 w 7122523"/>
              <a:gd name="connsiteY5" fmla="*/ 4197911 h 4197911"/>
              <a:gd name="connsiteX6" fmla="*/ 0 w 7122523"/>
              <a:gd name="connsiteY6" fmla="*/ 4197911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22523" h="4197911">
                <a:moveTo>
                  <a:pt x="0" y="0"/>
                </a:moveTo>
                <a:lnTo>
                  <a:pt x="7122523" y="0"/>
                </a:lnTo>
                <a:lnTo>
                  <a:pt x="5177382" y="4197911"/>
                </a:lnTo>
                <a:lnTo>
                  <a:pt x="5171159" y="4197911"/>
                </a:lnTo>
                <a:lnTo>
                  <a:pt x="3981368" y="4197911"/>
                </a:lnTo>
                <a:lnTo>
                  <a:pt x="2331323" y="4197911"/>
                </a:lnTo>
                <a:lnTo>
                  <a:pt x="0" y="4197911"/>
                </a:lnTo>
                <a:close/>
              </a:path>
            </a:pathLst>
          </a:custGeom>
        </p:spPr>
      </p:pic>
      <p:sp>
        <p:nvSpPr>
          <p:cNvPr id="26" name="Freeform 43">
            <a:extLst>
              <a:ext uri="{FF2B5EF4-FFF2-40B4-BE49-F238E27FC236}">
                <a16:creationId xmlns:a16="http://schemas.microsoft.com/office/drawing/2014/main" id="{AAD8F19F-4A55-467B-BED0-8837659A90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53050" y="2660089"/>
            <a:ext cx="6838950" cy="4197911"/>
          </a:xfrm>
          <a:custGeom>
            <a:avLst/>
            <a:gdLst>
              <a:gd name="connsiteX0" fmla="*/ 4893809 w 6838950"/>
              <a:gd name="connsiteY0" fmla="*/ 0 h 4197911"/>
              <a:gd name="connsiteX1" fmla="*/ 4887586 w 6838950"/>
              <a:gd name="connsiteY1" fmla="*/ 0 h 4197911"/>
              <a:gd name="connsiteX2" fmla="*/ 3697795 w 6838950"/>
              <a:gd name="connsiteY2" fmla="*/ 0 h 4197911"/>
              <a:gd name="connsiteX3" fmla="*/ 2047750 w 6838950"/>
              <a:gd name="connsiteY3" fmla="*/ 0 h 4197911"/>
              <a:gd name="connsiteX4" fmla="*/ 0 w 6838950"/>
              <a:gd name="connsiteY4" fmla="*/ 0 h 4197911"/>
              <a:gd name="connsiteX5" fmla="*/ 0 w 6838950"/>
              <a:gd name="connsiteY5" fmla="*/ 4197911 h 4197911"/>
              <a:gd name="connsiteX6" fmla="*/ 6838950 w 6838950"/>
              <a:gd name="connsiteY6" fmla="*/ 4197911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38950" h="4197911">
                <a:moveTo>
                  <a:pt x="4893809" y="0"/>
                </a:moveTo>
                <a:lnTo>
                  <a:pt x="4887586" y="0"/>
                </a:lnTo>
                <a:lnTo>
                  <a:pt x="3697795" y="0"/>
                </a:lnTo>
                <a:lnTo>
                  <a:pt x="2047750" y="0"/>
                </a:lnTo>
                <a:lnTo>
                  <a:pt x="0" y="0"/>
                </a:lnTo>
                <a:lnTo>
                  <a:pt x="0" y="4197911"/>
                </a:lnTo>
                <a:lnTo>
                  <a:pt x="6838950" y="4197911"/>
                </a:lnTo>
                <a:close/>
              </a:path>
            </a:pathLst>
          </a:custGeom>
          <a:solidFill>
            <a:srgbClr val="90675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FFD23E2-2992-4761-8CC6-2BE5E30BE736}"/>
              </a:ext>
            </a:extLst>
          </p:cNvPr>
          <p:cNvSpPr>
            <a:spLocks noGrp="1"/>
          </p:cNvSpPr>
          <p:nvPr>
            <p:ph type="title"/>
          </p:nvPr>
        </p:nvSpPr>
        <p:spPr>
          <a:xfrm>
            <a:off x="6619164" y="4189864"/>
            <a:ext cx="4997354" cy="2163872"/>
          </a:xfrm>
        </p:spPr>
        <p:txBody>
          <a:bodyPr vert="horz" lIns="91440" tIns="45720" rIns="91440" bIns="45720" rtlCol="0" anchor="t">
            <a:normAutofit/>
          </a:bodyPr>
          <a:lstStyle/>
          <a:p>
            <a:pPr algn="r"/>
            <a:r>
              <a:rPr lang="en-US" sz="6000" kern="1200" dirty="0">
                <a:solidFill>
                  <a:srgbClr val="FFFFFF"/>
                </a:solidFill>
                <a:latin typeface="+mj-lt"/>
                <a:ea typeface="+mj-ea"/>
                <a:cs typeface="+mj-cs"/>
              </a:rPr>
              <a:t>The Birth Process</a:t>
            </a:r>
          </a:p>
        </p:txBody>
      </p:sp>
      <p:pic>
        <p:nvPicPr>
          <p:cNvPr id="13" name="Picture 12" descr="A group of people posing for the camera&#10;&#10;Description automatically generated">
            <a:extLst>
              <a:ext uri="{FF2B5EF4-FFF2-40B4-BE49-F238E27FC236}">
                <a16:creationId xmlns:a16="http://schemas.microsoft.com/office/drawing/2014/main" id="{D9E57978-900C-4CB9-88FC-8D3FE21C5288}"/>
              </a:ext>
            </a:extLst>
          </p:cNvPr>
          <p:cNvPicPr>
            <a:picLocks noChangeAspect="1"/>
          </p:cNvPicPr>
          <p:nvPr/>
        </p:nvPicPr>
        <p:blipFill rotWithShape="1">
          <a:blip r:embed="rId6">
            <a:extLst>
              <a:ext uri="{28A0092B-C50C-407E-A947-70E740481C1C}">
                <a14:useLocalDpi xmlns:a14="http://schemas.microsoft.com/office/drawing/2010/main" val="0"/>
              </a:ext>
            </a:extLst>
          </a:blip>
          <a:srcRect l="9031" r="15032" b="1"/>
          <a:stretch/>
        </p:blipFill>
        <p:spPr>
          <a:xfrm>
            <a:off x="2261968" y="10"/>
            <a:ext cx="3393943" cy="2502833"/>
          </a:xfrm>
          <a:custGeom>
            <a:avLst/>
            <a:gdLst>
              <a:gd name="connsiteX0" fmla="*/ 1159715 w 3393943"/>
              <a:gd name="connsiteY0" fmla="*/ 0 h 2502843"/>
              <a:gd name="connsiteX1" fmla="*/ 3393943 w 3393943"/>
              <a:gd name="connsiteY1" fmla="*/ 0 h 2502843"/>
              <a:gd name="connsiteX2" fmla="*/ 2234228 w 3393943"/>
              <a:gd name="connsiteY2" fmla="*/ 2502843 h 2502843"/>
              <a:gd name="connsiteX3" fmla="*/ 0 w 3393943"/>
              <a:gd name="connsiteY3" fmla="*/ 2502843 h 2502843"/>
            </a:gdLst>
            <a:ahLst/>
            <a:cxnLst>
              <a:cxn ang="0">
                <a:pos x="connsiteX0" y="connsiteY0"/>
              </a:cxn>
              <a:cxn ang="0">
                <a:pos x="connsiteX1" y="connsiteY1"/>
              </a:cxn>
              <a:cxn ang="0">
                <a:pos x="connsiteX2" y="connsiteY2"/>
              </a:cxn>
              <a:cxn ang="0">
                <a:pos x="connsiteX3" y="connsiteY3"/>
              </a:cxn>
            </a:cxnLst>
            <a:rect l="l" t="t" r="r" b="b"/>
            <a:pathLst>
              <a:path w="3393943" h="2502843">
                <a:moveTo>
                  <a:pt x="1159715" y="0"/>
                </a:moveTo>
                <a:lnTo>
                  <a:pt x="3393943" y="0"/>
                </a:lnTo>
                <a:lnTo>
                  <a:pt x="2234228" y="2502843"/>
                </a:lnTo>
                <a:lnTo>
                  <a:pt x="0" y="2502843"/>
                </a:lnTo>
                <a:close/>
              </a:path>
            </a:pathLst>
          </a:custGeom>
        </p:spPr>
      </p:pic>
    </p:spTree>
    <p:extLst>
      <p:ext uri="{BB962C8B-B14F-4D97-AF65-F5344CB8AC3E}">
        <p14:creationId xmlns:p14="http://schemas.microsoft.com/office/powerpoint/2010/main" val="2365078193"/>
      </p:ext>
    </p:extLst>
  </p:cSld>
  <p:clrMapOvr>
    <a:masterClrMapping/>
  </p:clrMapOvr>
  <mc:AlternateContent xmlns:mc="http://schemas.openxmlformats.org/markup-compatibility/2006" xmlns:p14="http://schemas.microsoft.com/office/powerpoint/2010/main">
    <mc:Choice Requires="p14">
      <p:transition spd="slow" p14:dur="2000" advTm="5024"/>
    </mc:Choice>
    <mc:Fallback xmlns="">
      <p:transition spd="slow" advTm="502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0107A-53FB-42DE-823D-C06590427617}"/>
              </a:ext>
            </a:extLst>
          </p:cNvPr>
          <p:cNvSpPr>
            <a:spLocks noGrp="1"/>
          </p:cNvSpPr>
          <p:nvPr>
            <p:ph type="title"/>
          </p:nvPr>
        </p:nvSpPr>
        <p:spPr>
          <a:xfrm>
            <a:off x="4128368" y="4522156"/>
            <a:ext cx="4937937" cy="1363215"/>
          </a:xfrm>
        </p:spPr>
        <p:txBody>
          <a:bodyPr vert="horz" lIns="91440" tIns="45720" rIns="91440" bIns="45720" rtlCol="0" anchor="t">
            <a:normAutofit/>
          </a:bodyPr>
          <a:lstStyle/>
          <a:p>
            <a:r>
              <a:rPr lang="en-US" kern="1200" dirty="0">
                <a:solidFill>
                  <a:schemeClr val="tx1"/>
                </a:solidFill>
                <a:latin typeface="+mj-lt"/>
                <a:ea typeface="+mj-ea"/>
                <a:cs typeface="+mj-cs"/>
              </a:rPr>
              <a:t>Early Child Development </a:t>
            </a:r>
          </a:p>
        </p:txBody>
      </p:sp>
      <p:sp>
        <p:nvSpPr>
          <p:cNvPr id="18" name="Freeform: Shape 17">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close up of a piece of paper&#10;&#10;Description automatically generated">
            <a:extLst>
              <a:ext uri="{FF2B5EF4-FFF2-40B4-BE49-F238E27FC236}">
                <a16:creationId xmlns:a16="http://schemas.microsoft.com/office/drawing/2014/main" id="{C32FF5EC-A21A-4215-8029-14666F0590C9}"/>
              </a:ext>
            </a:extLst>
          </p:cNvPr>
          <p:cNvPicPr>
            <a:picLocks noChangeAspect="1"/>
          </p:cNvPicPr>
          <p:nvPr/>
        </p:nvPicPr>
        <p:blipFill rotWithShape="1">
          <a:blip r:embed="rId2">
            <a:extLst>
              <a:ext uri="{28A0092B-C50C-407E-A947-70E740481C1C}">
                <a14:useLocalDpi xmlns:a14="http://schemas.microsoft.com/office/drawing/2010/main" val="0"/>
              </a:ext>
            </a:extLst>
          </a:blip>
          <a:srcRect t="16543" b="8551"/>
          <a:stretch/>
        </p:blipFill>
        <p:spPr>
          <a:xfrm>
            <a:off x="1246573" y="10"/>
            <a:ext cx="3913632" cy="228522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9" name="Picture 8" descr="A person standing in a room&#10;&#10;Description automatically generated">
            <a:extLst>
              <a:ext uri="{FF2B5EF4-FFF2-40B4-BE49-F238E27FC236}">
                <a16:creationId xmlns:a16="http://schemas.microsoft.com/office/drawing/2014/main" id="{EF5BA8B0-5511-43FA-93BD-07666BD653FA}"/>
              </a:ext>
            </a:extLst>
          </p:cNvPr>
          <p:cNvPicPr>
            <a:picLocks noChangeAspect="1"/>
          </p:cNvPicPr>
          <p:nvPr/>
        </p:nvPicPr>
        <p:blipFill rotWithShape="1">
          <a:blip r:embed="rId3">
            <a:extLst>
              <a:ext uri="{28A0092B-C50C-407E-A947-70E740481C1C}">
                <a14:useLocalDpi xmlns:a14="http://schemas.microsoft.com/office/drawing/2010/main" val="0"/>
              </a:ext>
            </a:extLst>
          </a:blip>
          <a:srcRect l="30105" r="29262" b="1"/>
          <a:stretch/>
        </p:blipFill>
        <p:spPr>
          <a:xfrm>
            <a:off x="20" y="2288331"/>
            <a:ext cx="356461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22" name="Oval 21">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0967" y="561316"/>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1ADBA336-86B2-4BD6-9EF3-6D4F0B71C05C}"/>
              </a:ext>
            </a:extLst>
          </p:cNvPr>
          <p:cNvPicPr>
            <a:picLocks noChangeAspect="1"/>
          </p:cNvPicPr>
          <p:nvPr/>
        </p:nvPicPr>
        <p:blipFill rotWithShape="1">
          <a:blip r:embed="rId4">
            <a:extLst>
              <a:ext uri="{28A0092B-C50C-407E-A947-70E740481C1C}">
                <a14:useLocalDpi xmlns:a14="http://schemas.microsoft.com/office/drawing/2010/main" val="0"/>
              </a:ext>
            </a:extLst>
          </a:blip>
          <a:srcRect l="1944" r="5748"/>
          <a:stretch/>
        </p:blipFill>
        <p:spPr>
          <a:xfrm>
            <a:off x="5525559" y="725908"/>
            <a:ext cx="2852928" cy="2852928"/>
          </a:xfrm>
          <a:custGeom>
            <a:avLst/>
            <a:gdLst>
              <a:gd name="connsiteX0" fmla="*/ 1426464 w 2852928"/>
              <a:gd name="connsiteY0" fmla="*/ 0 h 2852928"/>
              <a:gd name="connsiteX1" fmla="*/ 2852928 w 2852928"/>
              <a:gd name="connsiteY1" fmla="*/ 1426464 h 2852928"/>
              <a:gd name="connsiteX2" fmla="*/ 1426464 w 2852928"/>
              <a:gd name="connsiteY2" fmla="*/ 2852928 h 2852928"/>
              <a:gd name="connsiteX3" fmla="*/ 0 w 2852928"/>
              <a:gd name="connsiteY3" fmla="*/ 1426464 h 2852928"/>
              <a:gd name="connsiteX4" fmla="*/ 1426464 w 2852928"/>
              <a:gd name="connsiteY4" fmla="*/ 0 h 2852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sp>
        <p:nvSpPr>
          <p:cNvPr id="24" name="Freeform: Shape 23">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3" name="Picture 12" descr="A close up of a sign&#10;&#10;Description automatically generated">
            <a:extLst>
              <a:ext uri="{FF2B5EF4-FFF2-40B4-BE49-F238E27FC236}">
                <a16:creationId xmlns:a16="http://schemas.microsoft.com/office/drawing/2014/main" id="{10760F3B-1491-4EAB-8FA3-45C4D97E8A73}"/>
              </a:ext>
            </a:extLst>
          </p:cNvPr>
          <p:cNvPicPr>
            <a:picLocks noChangeAspect="1"/>
          </p:cNvPicPr>
          <p:nvPr/>
        </p:nvPicPr>
        <p:blipFill rotWithShape="1">
          <a:blip r:embed="rId5">
            <a:extLst>
              <a:ext uri="{28A0092B-C50C-407E-A947-70E740481C1C}">
                <a14:useLocalDpi xmlns:a14="http://schemas.microsoft.com/office/drawing/2010/main" val="0"/>
              </a:ext>
            </a:extLst>
          </a:blip>
          <a:srcRect l="2323" r="949" b="2"/>
          <a:stretch/>
        </p:blipFill>
        <p:spPr>
          <a:xfrm>
            <a:off x="8918761" y="-4331"/>
            <a:ext cx="3273238" cy="3383891"/>
          </a:xfrm>
          <a:custGeom>
            <a:avLst/>
            <a:gdLst>
              <a:gd name="connsiteX0" fmla="*/ 122841 w 3273238"/>
              <a:gd name="connsiteY0" fmla="*/ 0 h 3383891"/>
              <a:gd name="connsiteX1" fmla="*/ 3273238 w 3273238"/>
              <a:gd name="connsiteY1" fmla="*/ 0 h 3383891"/>
              <a:gd name="connsiteX2" fmla="*/ 3273238 w 3273238"/>
              <a:gd name="connsiteY2" fmla="*/ 3291335 h 3383891"/>
              <a:gd name="connsiteX3" fmla="*/ 3118338 w 3273238"/>
              <a:gd name="connsiteY3" fmla="*/ 3331164 h 3383891"/>
              <a:gd name="connsiteX4" fmla="*/ 2595295 w 3273238"/>
              <a:gd name="connsiteY4" fmla="*/ 3383891 h 3383891"/>
              <a:gd name="connsiteX5" fmla="*/ 0 w 3273238"/>
              <a:gd name="connsiteY5" fmla="*/ 788596 h 3383891"/>
              <a:gd name="connsiteX6" fmla="*/ 116679 w 3273238"/>
              <a:gd name="connsiteY6" fmla="*/ 16835 h 3383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sp>
        <p:nvSpPr>
          <p:cNvPr id="26" name="Freeform: Shape 25">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close up of a piece of paper&#10;&#10;Description automatically generated">
            <a:extLst>
              <a:ext uri="{FF2B5EF4-FFF2-40B4-BE49-F238E27FC236}">
                <a16:creationId xmlns:a16="http://schemas.microsoft.com/office/drawing/2014/main" id="{6C1DE611-0EE3-42B7-950C-E45ABAC68254}"/>
              </a:ext>
            </a:extLst>
          </p:cNvPr>
          <p:cNvPicPr>
            <a:picLocks noGrp="1" noChangeAspect="1"/>
          </p:cNvPicPr>
          <p:nvPr>
            <p:ph idx="1"/>
          </p:nvPr>
        </p:nvPicPr>
        <p:blipFill rotWithShape="1">
          <a:blip r:embed="rId6">
            <a:extLst>
              <a:ext uri="{28A0092B-C50C-407E-A947-70E740481C1C}">
                <a14:useLocalDpi xmlns:a14="http://schemas.microsoft.com/office/drawing/2010/main" val="0"/>
              </a:ext>
            </a:extLst>
          </a:blip>
          <a:srcRect t="8136" r="-2" b="40065"/>
          <a:stretch/>
        </p:blipFill>
        <p:spPr>
          <a:xfrm>
            <a:off x="9363236" y="4071322"/>
            <a:ext cx="2828765" cy="2786678"/>
          </a:xfrm>
          <a:custGeom>
            <a:avLst/>
            <a:gdLst>
              <a:gd name="connsiteX0" fmla="*/ 1888236 w 2828765"/>
              <a:gd name="connsiteY0" fmla="*/ 0 h 2786678"/>
              <a:gd name="connsiteX1" fmla="*/ 2788281 w 2828765"/>
              <a:gd name="connsiteY1" fmla="*/ 227900 h 2786678"/>
              <a:gd name="connsiteX2" fmla="*/ 2828765 w 2828765"/>
              <a:gd name="connsiteY2" fmla="*/ 252495 h 2786678"/>
              <a:gd name="connsiteX3" fmla="*/ 2828765 w 2828765"/>
              <a:gd name="connsiteY3" fmla="*/ 2786678 h 2786678"/>
              <a:gd name="connsiteX4" fmla="*/ 227128 w 2828765"/>
              <a:gd name="connsiteY4" fmla="*/ 2786678 h 2786678"/>
              <a:gd name="connsiteX5" fmla="*/ 148387 w 2828765"/>
              <a:gd name="connsiteY5" fmla="*/ 2623223 h 2786678"/>
              <a:gd name="connsiteX6" fmla="*/ 0 w 2828765"/>
              <a:gd name="connsiteY6" fmla="*/ 1888236 h 2786678"/>
              <a:gd name="connsiteX7" fmla="*/ 1888236 w 2828765"/>
              <a:gd name="connsiteY7" fmla="*/ 0 h 278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Tree>
    <p:extLst>
      <p:ext uri="{BB962C8B-B14F-4D97-AF65-F5344CB8AC3E}">
        <p14:creationId xmlns:p14="http://schemas.microsoft.com/office/powerpoint/2010/main" val="12707502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088"/>
    </mc:Choice>
    <mc:Fallback xmlns="">
      <p:transition spd="slow" advTm="508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Sexual Health &amp; Early Life Development Stages</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normAutofit fontScale="85000" lnSpcReduction="20000"/>
          </a:bodyPr>
          <a:lstStyle/>
          <a:p>
            <a:r>
              <a:rPr lang="en-GB" dirty="0"/>
              <a:t>Health and wellbeing is not just relevant when you are an adult; it is just as relevant when you are a child and, as this unit demonstrates, health and wellbeing is of vital importance even before you are born. How can you be sexually healthy? What types of contraception are available? These kinds of questions are essential in contributing to an individual’s overall health and wellbeing. </a:t>
            </a:r>
          </a:p>
          <a:p>
            <a:r>
              <a:rPr lang="en-GB" dirty="0"/>
              <a:t>The health and wellbeing of an individual who is pregnant and the process of birth is impacted by many factors. How do you care for a </a:t>
            </a:r>
            <a:r>
              <a:rPr lang="en-GB" dirty="0" err="1"/>
              <a:t>newborn</a:t>
            </a:r>
            <a:r>
              <a:rPr lang="en-GB" dirty="0"/>
              <a:t>? What needs does a </a:t>
            </a:r>
            <a:r>
              <a:rPr lang="en-GB" dirty="0" err="1"/>
              <a:t>newborn</a:t>
            </a:r>
            <a:r>
              <a:rPr lang="en-GB" dirty="0"/>
              <a:t> have and how does this differ to a one-year-old? </a:t>
            </a:r>
          </a:p>
          <a:p>
            <a:r>
              <a:rPr lang="en-GB" dirty="0"/>
              <a:t>All these questions will be considered in this unit. This unit will look at the development from conception to a one-year-old child. On successful completion you will have a sound understanding of the importance of sexual health and contraception. You will understand pre-natal health and the various stages of pregnancy and the factors that could have an impact. </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29 of 32– this presentation lasts 5 minutes</a:t>
            </a:r>
          </a:p>
        </p:txBody>
      </p:sp>
    </p:spTree>
    <p:extLst>
      <p:ext uri="{BB962C8B-B14F-4D97-AF65-F5344CB8AC3E}">
        <p14:creationId xmlns:p14="http://schemas.microsoft.com/office/powerpoint/2010/main" val="3361944160"/>
      </p:ext>
    </p:extLst>
  </p:cSld>
  <p:clrMapOvr>
    <a:masterClrMapping/>
  </p:clrMapOvr>
  <mc:AlternateContent xmlns:mc="http://schemas.openxmlformats.org/markup-compatibility/2006" xmlns:p14="http://schemas.microsoft.com/office/powerpoint/2010/main">
    <mc:Choice Requires="p14">
      <p:transition spd="slow" p14:dur="2000" advTm="14906"/>
    </mc:Choice>
    <mc:Fallback xmlns="">
      <p:transition spd="slow" advTm="1490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09399-3DC4-46BB-9FE2-DE24EBA59D4D}"/>
              </a:ext>
            </a:extLst>
          </p:cNvPr>
          <p:cNvSpPr>
            <a:spLocks noGrp="1"/>
          </p:cNvSpPr>
          <p:nvPr>
            <p:ph type="title"/>
          </p:nvPr>
        </p:nvSpPr>
        <p:spPr>
          <a:xfrm>
            <a:off x="4128368" y="4921823"/>
            <a:ext cx="4937937" cy="1147150"/>
          </a:xfrm>
        </p:spPr>
        <p:txBody>
          <a:bodyPr vert="horz" lIns="91440" tIns="45720" rIns="91440" bIns="45720" rtlCol="0" anchor="t">
            <a:normAutofit fontScale="90000"/>
          </a:bodyPr>
          <a:lstStyle/>
          <a:p>
            <a:r>
              <a:rPr lang="en-US" kern="1200" dirty="0">
                <a:solidFill>
                  <a:schemeClr val="tx1"/>
                </a:solidFill>
                <a:latin typeface="+mj-lt"/>
                <a:ea typeface="+mj-ea"/>
                <a:cs typeface="+mj-cs"/>
              </a:rPr>
              <a:t>Health, Safety &amp; Security</a:t>
            </a:r>
          </a:p>
        </p:txBody>
      </p:sp>
      <p:sp>
        <p:nvSpPr>
          <p:cNvPr id="20" name="Freeform: Shape 19">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D4E7DEA0-6F9C-4467-BDCC-A464BE8AEDEB}"/>
              </a:ext>
            </a:extLst>
          </p:cNvPr>
          <p:cNvPicPr>
            <a:picLocks noChangeAspect="1"/>
          </p:cNvPicPr>
          <p:nvPr/>
        </p:nvPicPr>
        <p:blipFill rotWithShape="1">
          <a:blip r:embed="rId2">
            <a:extLst>
              <a:ext uri="{28A0092B-C50C-407E-A947-70E740481C1C}">
                <a14:useLocalDpi xmlns:a14="http://schemas.microsoft.com/office/drawing/2010/main" val="0"/>
              </a:ext>
            </a:extLst>
          </a:blip>
          <a:srcRect t="27553" r="-2" b="28709"/>
          <a:stretch/>
        </p:blipFill>
        <p:spPr>
          <a:xfrm>
            <a:off x="1246572" y="10"/>
            <a:ext cx="3913632" cy="228522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15" name="Picture 14" descr="A picture containing playing&#10;&#10;Description automatically generated">
            <a:extLst>
              <a:ext uri="{FF2B5EF4-FFF2-40B4-BE49-F238E27FC236}">
                <a16:creationId xmlns:a16="http://schemas.microsoft.com/office/drawing/2014/main" id="{10FB5B2F-A72B-4763-B9D6-3191BD55169B}"/>
              </a:ext>
            </a:extLst>
          </p:cNvPr>
          <p:cNvPicPr>
            <a:picLocks noChangeAspect="1"/>
          </p:cNvPicPr>
          <p:nvPr/>
        </p:nvPicPr>
        <p:blipFill rotWithShape="1">
          <a:blip r:embed="rId3">
            <a:extLst>
              <a:ext uri="{28A0092B-C50C-407E-A947-70E740481C1C}">
                <a14:useLocalDpi xmlns:a14="http://schemas.microsoft.com/office/drawing/2010/main" val="0"/>
              </a:ext>
            </a:extLst>
          </a:blip>
          <a:srcRect l="10362" r="22592" b="2"/>
          <a:stretch/>
        </p:blipFill>
        <p:spPr>
          <a:xfrm>
            <a:off x="-1" y="2288330"/>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24" name="Oval 23">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29207" y="303879"/>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C20267F5-D4E6-477A-A590-81F2ABD1B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5109" y="2382976"/>
            <a:ext cx="1920240" cy="1920240"/>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A picture containing food&#10;&#10;Description automatically generated">
            <a:extLst>
              <a:ext uri="{FF2B5EF4-FFF2-40B4-BE49-F238E27FC236}">
                <a16:creationId xmlns:a16="http://schemas.microsoft.com/office/drawing/2014/main" id="{15922735-F957-444D-B896-F76084267D32}"/>
              </a:ext>
            </a:extLst>
          </p:cNvPr>
          <p:cNvPicPr>
            <a:picLocks noChangeAspect="1"/>
          </p:cNvPicPr>
          <p:nvPr/>
        </p:nvPicPr>
        <p:blipFill rotWithShape="1">
          <a:blip r:embed="rId4">
            <a:extLst>
              <a:ext uri="{28A0092B-C50C-407E-A947-70E740481C1C}">
                <a14:useLocalDpi xmlns:a14="http://schemas.microsoft.com/office/drawing/2010/main" val="0"/>
              </a:ext>
            </a:extLst>
          </a:blip>
          <a:srcRect t="7007" r="2" b="19048"/>
          <a:stretch/>
        </p:blipFill>
        <p:spPr>
          <a:xfrm>
            <a:off x="3749701" y="2547568"/>
            <a:ext cx="1591056" cy="1591056"/>
          </a:xfrm>
          <a:custGeom>
            <a:avLst/>
            <a:gdLst>
              <a:gd name="connsiteX0" fmla="*/ 795528 w 1591056"/>
              <a:gd name="connsiteY0" fmla="*/ 0 h 1591056"/>
              <a:gd name="connsiteX1" fmla="*/ 1591056 w 1591056"/>
              <a:gd name="connsiteY1" fmla="*/ 795528 h 1591056"/>
              <a:gd name="connsiteX2" fmla="*/ 795528 w 1591056"/>
              <a:gd name="connsiteY2" fmla="*/ 1591056 h 1591056"/>
              <a:gd name="connsiteX3" fmla="*/ 0 w 1591056"/>
              <a:gd name="connsiteY3" fmla="*/ 795528 h 1591056"/>
              <a:gd name="connsiteX4" fmla="*/ 795528 w 1591056"/>
              <a:gd name="connsiteY4" fmla="*/ 0 h 1591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056" h="1591056">
                <a:moveTo>
                  <a:pt x="795528" y="0"/>
                </a:moveTo>
                <a:cubicBezTo>
                  <a:pt x="1234886" y="0"/>
                  <a:pt x="1591056" y="356170"/>
                  <a:pt x="1591056" y="795528"/>
                </a:cubicBezTo>
                <a:cubicBezTo>
                  <a:pt x="1591056" y="1234886"/>
                  <a:pt x="1234886" y="1591056"/>
                  <a:pt x="795528" y="1591056"/>
                </a:cubicBezTo>
                <a:cubicBezTo>
                  <a:pt x="356170" y="1591056"/>
                  <a:pt x="0" y="1234886"/>
                  <a:pt x="0" y="795528"/>
                </a:cubicBezTo>
                <a:cubicBezTo>
                  <a:pt x="0" y="356170"/>
                  <a:pt x="356170" y="0"/>
                  <a:pt x="795528" y="0"/>
                </a:cubicBezTo>
                <a:close/>
              </a:path>
            </a:pathLst>
          </a:custGeom>
        </p:spPr>
      </p:pic>
      <p:pic>
        <p:nvPicPr>
          <p:cNvPr id="7" name="Picture 6">
            <a:extLst>
              <a:ext uri="{FF2B5EF4-FFF2-40B4-BE49-F238E27FC236}">
                <a16:creationId xmlns:a16="http://schemas.microsoft.com/office/drawing/2014/main" id="{F719EA9F-7994-4145-9DD6-A3630938A10F}"/>
              </a:ext>
            </a:extLst>
          </p:cNvPr>
          <p:cNvPicPr>
            <a:picLocks noChangeAspect="1"/>
          </p:cNvPicPr>
          <p:nvPr/>
        </p:nvPicPr>
        <p:blipFill rotWithShape="1">
          <a:blip r:embed="rId5">
            <a:extLst>
              <a:ext uri="{28A0092B-C50C-407E-A947-70E740481C1C}">
                <a14:useLocalDpi xmlns:a14="http://schemas.microsoft.com/office/drawing/2010/main" val="0"/>
              </a:ext>
            </a:extLst>
          </a:blip>
          <a:srcRect l="16273" r="15960" b="-2"/>
          <a:stretch/>
        </p:blipFill>
        <p:spPr>
          <a:xfrm>
            <a:off x="5593799" y="468471"/>
            <a:ext cx="2852928" cy="2852928"/>
          </a:xfrm>
          <a:custGeom>
            <a:avLst/>
            <a:gdLst>
              <a:gd name="connsiteX0" fmla="*/ 1426464 w 2852928"/>
              <a:gd name="connsiteY0" fmla="*/ 0 h 2852928"/>
              <a:gd name="connsiteX1" fmla="*/ 2852928 w 2852928"/>
              <a:gd name="connsiteY1" fmla="*/ 1426464 h 2852928"/>
              <a:gd name="connsiteX2" fmla="*/ 1426464 w 2852928"/>
              <a:gd name="connsiteY2" fmla="*/ 2852928 h 2852928"/>
              <a:gd name="connsiteX3" fmla="*/ 0 w 2852928"/>
              <a:gd name="connsiteY3" fmla="*/ 1426464 h 2852928"/>
              <a:gd name="connsiteX4" fmla="*/ 1426464 w 2852928"/>
              <a:gd name="connsiteY4" fmla="*/ 0 h 2852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sp>
        <p:nvSpPr>
          <p:cNvPr id="28" name="Freeform: Shape 27">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Content Placeholder 4" descr="A close up of an umbrella&#10;&#10;Description automatically generated">
            <a:extLst>
              <a:ext uri="{FF2B5EF4-FFF2-40B4-BE49-F238E27FC236}">
                <a16:creationId xmlns:a16="http://schemas.microsoft.com/office/drawing/2014/main" id="{CFD55209-D25A-46AF-9AB2-85B9812DAF40}"/>
              </a:ext>
            </a:extLst>
          </p:cNvPr>
          <p:cNvPicPr>
            <a:picLocks noGrp="1" noChangeAspect="1"/>
          </p:cNvPicPr>
          <p:nvPr>
            <p:ph idx="1"/>
          </p:nvPr>
        </p:nvPicPr>
        <p:blipFill rotWithShape="1">
          <a:blip r:embed="rId6">
            <a:extLst>
              <a:ext uri="{28A0092B-C50C-407E-A947-70E740481C1C}">
                <a14:useLocalDpi xmlns:a14="http://schemas.microsoft.com/office/drawing/2010/main" val="0"/>
              </a:ext>
            </a:extLst>
          </a:blip>
          <a:srcRect l="9743" r="29417" b="2"/>
          <a:stretch/>
        </p:blipFill>
        <p:spPr>
          <a:xfrm>
            <a:off x="8918761" y="-4330"/>
            <a:ext cx="3273238" cy="3383891"/>
          </a:xfrm>
          <a:custGeom>
            <a:avLst/>
            <a:gdLst>
              <a:gd name="connsiteX0" fmla="*/ 122841 w 3273238"/>
              <a:gd name="connsiteY0" fmla="*/ 0 h 3383891"/>
              <a:gd name="connsiteX1" fmla="*/ 3273238 w 3273238"/>
              <a:gd name="connsiteY1" fmla="*/ 0 h 3383891"/>
              <a:gd name="connsiteX2" fmla="*/ 3273238 w 3273238"/>
              <a:gd name="connsiteY2" fmla="*/ 3291335 h 3383891"/>
              <a:gd name="connsiteX3" fmla="*/ 3118338 w 3273238"/>
              <a:gd name="connsiteY3" fmla="*/ 3331164 h 3383891"/>
              <a:gd name="connsiteX4" fmla="*/ 2595295 w 3273238"/>
              <a:gd name="connsiteY4" fmla="*/ 3383891 h 3383891"/>
              <a:gd name="connsiteX5" fmla="*/ 0 w 3273238"/>
              <a:gd name="connsiteY5" fmla="*/ 788596 h 3383891"/>
              <a:gd name="connsiteX6" fmla="*/ 116679 w 3273238"/>
              <a:gd name="connsiteY6" fmla="*/ 16835 h 3383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sp>
        <p:nvSpPr>
          <p:cNvPr id="30" name="Freeform: Shape 29">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descr="A picture containing drawing&#10;&#10;Description automatically generated">
            <a:extLst>
              <a:ext uri="{FF2B5EF4-FFF2-40B4-BE49-F238E27FC236}">
                <a16:creationId xmlns:a16="http://schemas.microsoft.com/office/drawing/2014/main" id="{A80EDCEE-D337-473C-A834-293B47BD3570}"/>
              </a:ext>
            </a:extLst>
          </p:cNvPr>
          <p:cNvPicPr>
            <a:picLocks noChangeAspect="1"/>
          </p:cNvPicPr>
          <p:nvPr/>
        </p:nvPicPr>
        <p:blipFill rotWithShape="1">
          <a:blip r:embed="rId7">
            <a:extLst>
              <a:ext uri="{28A0092B-C50C-407E-A947-70E740481C1C}">
                <a14:useLocalDpi xmlns:a14="http://schemas.microsoft.com/office/drawing/2010/main" val="0"/>
              </a:ext>
            </a:extLst>
          </a:blip>
          <a:srcRect l="31871" r="26256"/>
          <a:stretch/>
        </p:blipFill>
        <p:spPr>
          <a:xfrm>
            <a:off x="9363238" y="4071322"/>
            <a:ext cx="2828765" cy="2786678"/>
          </a:xfrm>
          <a:custGeom>
            <a:avLst/>
            <a:gdLst>
              <a:gd name="connsiteX0" fmla="*/ 1888236 w 2828765"/>
              <a:gd name="connsiteY0" fmla="*/ 0 h 2786678"/>
              <a:gd name="connsiteX1" fmla="*/ 2788281 w 2828765"/>
              <a:gd name="connsiteY1" fmla="*/ 227900 h 2786678"/>
              <a:gd name="connsiteX2" fmla="*/ 2828765 w 2828765"/>
              <a:gd name="connsiteY2" fmla="*/ 252495 h 2786678"/>
              <a:gd name="connsiteX3" fmla="*/ 2828765 w 2828765"/>
              <a:gd name="connsiteY3" fmla="*/ 2786678 h 2786678"/>
              <a:gd name="connsiteX4" fmla="*/ 227128 w 2828765"/>
              <a:gd name="connsiteY4" fmla="*/ 2786678 h 2786678"/>
              <a:gd name="connsiteX5" fmla="*/ 148387 w 2828765"/>
              <a:gd name="connsiteY5" fmla="*/ 2623223 h 2786678"/>
              <a:gd name="connsiteX6" fmla="*/ 0 w 2828765"/>
              <a:gd name="connsiteY6" fmla="*/ 1888236 h 2786678"/>
              <a:gd name="connsiteX7" fmla="*/ 1888236 w 2828765"/>
              <a:gd name="connsiteY7" fmla="*/ 0 h 278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Tree>
    <p:extLst>
      <p:ext uri="{BB962C8B-B14F-4D97-AF65-F5344CB8AC3E}">
        <p14:creationId xmlns:p14="http://schemas.microsoft.com/office/powerpoint/2010/main" val="111398275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7862"/>
    </mc:Choice>
    <mc:Fallback xmlns="">
      <p:transition spd="slow" advTm="786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7519-8B45-4C4B-86A8-97010719E7B9}"/>
              </a:ext>
            </a:extLst>
          </p:cNvPr>
          <p:cNvSpPr>
            <a:spLocks noGrp="1"/>
          </p:cNvSpPr>
          <p:nvPr>
            <p:ph type="title"/>
          </p:nvPr>
        </p:nvSpPr>
        <p:spPr/>
        <p:txBody>
          <a:bodyPr/>
          <a:lstStyle/>
          <a:p>
            <a:r>
              <a:rPr lang="en-GB" dirty="0"/>
              <a:t>Health, Safety &amp; Security in Health &amp; Social Care Settings</a:t>
            </a:r>
          </a:p>
        </p:txBody>
      </p:sp>
      <p:sp>
        <p:nvSpPr>
          <p:cNvPr id="6" name="Content Placeholder 5">
            <a:extLst>
              <a:ext uri="{FF2B5EF4-FFF2-40B4-BE49-F238E27FC236}">
                <a16:creationId xmlns:a16="http://schemas.microsoft.com/office/drawing/2014/main" id="{5A5988ED-3641-4EBF-BC88-9D2DB48EB458}"/>
              </a:ext>
            </a:extLst>
          </p:cNvPr>
          <p:cNvSpPr>
            <a:spLocks noGrp="1"/>
          </p:cNvSpPr>
          <p:nvPr>
            <p:ph idx="1"/>
          </p:nvPr>
        </p:nvSpPr>
        <p:spPr/>
        <p:txBody>
          <a:bodyPr>
            <a:normAutofit fontScale="85000" lnSpcReduction="10000"/>
          </a:bodyPr>
          <a:lstStyle/>
          <a:p>
            <a:r>
              <a:rPr lang="en-GB" dirty="0"/>
              <a:t>What does it mean to be ‘safe’? Safety and being safe is a basic human need. Consciously or subconsciously we all take practical steps to stay safe. All individuals have the right to work in a safe environment and individuals who require care or support also have a right to be safe in health and social care contexts. As a result, there are responsibilities that practitioners must actively promote in order to provide and maintain a safe environment for colleagues and the individuals who require care and support. </a:t>
            </a:r>
          </a:p>
          <a:p>
            <a:r>
              <a:rPr lang="en-GB" dirty="0"/>
              <a:t>This unit introduces you to health, safety and security in health and social care. You will acquire the necessary knowledge and skills to equip you in maintaining a safe working environment for yourself, your colleagues and individuals who require care and support. You will learn how legislation, policies and procedures work to reduce risks in health and social care and the consequences of not following them. You will also learn how to respond to different incidents and emergencies with health and social care settings. </a:t>
            </a:r>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31 of 32 – this presentation lasts 5 minutes</a:t>
            </a:r>
          </a:p>
        </p:txBody>
      </p:sp>
    </p:spTree>
    <p:extLst>
      <p:ext uri="{BB962C8B-B14F-4D97-AF65-F5344CB8AC3E}">
        <p14:creationId xmlns:p14="http://schemas.microsoft.com/office/powerpoint/2010/main" val="3722044857"/>
      </p:ext>
    </p:extLst>
  </p:cSld>
  <p:clrMapOvr>
    <a:masterClrMapping/>
  </p:clrMapOvr>
  <mc:AlternateContent xmlns:mc="http://schemas.openxmlformats.org/markup-compatibility/2006" xmlns:p14="http://schemas.microsoft.com/office/powerpoint/2010/main">
    <mc:Choice Requires="p14">
      <p:transition spd="slow" p14:dur="2000" advTm="14748"/>
    </mc:Choice>
    <mc:Fallback xmlns="">
      <p:transition spd="slow" advTm="1474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69CDC15-6CC0-4DDB-8A6C-5BAA59439422}"/>
              </a:ext>
            </a:extLst>
          </p:cNvPr>
          <p:cNvSpPr>
            <a:spLocks noGrp="1"/>
          </p:cNvSpPr>
          <p:nvPr>
            <p:ph type="title"/>
          </p:nvPr>
        </p:nvSpPr>
        <p:spPr/>
        <p:txBody>
          <a:bodyPr/>
          <a:lstStyle/>
          <a:p>
            <a:r>
              <a:rPr lang="en-GB" dirty="0"/>
              <a:t>Thank you for watching</a:t>
            </a:r>
          </a:p>
        </p:txBody>
      </p:sp>
      <p:sp>
        <p:nvSpPr>
          <p:cNvPr id="7" name="Text Placeholder 6">
            <a:extLst>
              <a:ext uri="{FF2B5EF4-FFF2-40B4-BE49-F238E27FC236}">
                <a16:creationId xmlns:a16="http://schemas.microsoft.com/office/drawing/2014/main" id="{AA5FFCF4-1A97-4DD9-B388-85B678DFE673}"/>
              </a:ext>
            </a:extLst>
          </p:cNvPr>
          <p:cNvSpPr>
            <a:spLocks noGrp="1"/>
          </p:cNvSpPr>
          <p:nvPr>
            <p:ph type="body" idx="1"/>
          </p:nvPr>
        </p:nvSpPr>
        <p:spPr/>
        <p:txBody>
          <a:bodyPr/>
          <a:lstStyle/>
          <a:p>
            <a:endParaRPr lang="en-GB" dirty="0"/>
          </a:p>
        </p:txBody>
      </p:sp>
      <p:sp>
        <p:nvSpPr>
          <p:cNvPr id="4" name="TextBox 3">
            <a:extLst>
              <a:ext uri="{FF2B5EF4-FFF2-40B4-BE49-F238E27FC236}">
                <a16:creationId xmlns:a16="http://schemas.microsoft.com/office/drawing/2014/main" id="{E7E115AC-68EF-44E1-AC47-40C2EF1FA7C1}"/>
              </a:ext>
            </a:extLst>
          </p:cNvPr>
          <p:cNvSpPr txBox="1"/>
          <p:nvPr/>
        </p:nvSpPr>
        <p:spPr>
          <a:xfrm>
            <a:off x="0" y="0"/>
            <a:ext cx="12192000" cy="369332"/>
          </a:xfrm>
          <a:prstGeom prst="rect">
            <a:avLst/>
          </a:prstGeom>
          <a:solidFill>
            <a:srgbClr val="00B050"/>
          </a:solidFill>
        </p:spPr>
        <p:txBody>
          <a:bodyPr wrap="square" rtlCol="0">
            <a:spAutoFit/>
          </a:bodyPr>
          <a:lstStyle/>
          <a:p>
            <a:pPr algn="ctr"/>
            <a:r>
              <a:rPr lang="en-GB" dirty="0">
                <a:solidFill>
                  <a:schemeClr val="bg1"/>
                </a:solidFill>
              </a:rPr>
              <a:t>. Health &amp; Social Care . Health &amp; Social Care . Health &amp; Social Care . Health &amp; Social Care . Health &amp; Social Care .  </a:t>
            </a:r>
          </a:p>
        </p:txBody>
      </p:sp>
      <p:sp>
        <p:nvSpPr>
          <p:cNvPr id="5" name="TextBox 4">
            <a:extLst>
              <a:ext uri="{FF2B5EF4-FFF2-40B4-BE49-F238E27FC236}">
                <a16:creationId xmlns:a16="http://schemas.microsoft.com/office/drawing/2014/main" id="{31B5A55E-A975-433E-9A03-C50FE413C0C9}"/>
              </a:ext>
            </a:extLst>
          </p:cNvPr>
          <p:cNvSpPr txBox="1"/>
          <p:nvPr/>
        </p:nvSpPr>
        <p:spPr>
          <a:xfrm>
            <a:off x="-1" y="6436659"/>
            <a:ext cx="5065060" cy="369332"/>
          </a:xfrm>
          <a:prstGeom prst="rect">
            <a:avLst/>
          </a:prstGeom>
          <a:solidFill>
            <a:srgbClr val="00B050"/>
          </a:solidFill>
        </p:spPr>
        <p:txBody>
          <a:bodyPr wrap="square" rtlCol="0">
            <a:spAutoFit/>
          </a:bodyPr>
          <a:lstStyle/>
          <a:p>
            <a:r>
              <a:rPr lang="en-GB" dirty="0">
                <a:solidFill>
                  <a:schemeClr val="bg1"/>
                </a:solidFill>
              </a:rPr>
              <a:t>Slide 1 of 32 – this presentation lasts 5 minutes</a:t>
            </a:r>
          </a:p>
        </p:txBody>
      </p:sp>
    </p:spTree>
    <p:extLst>
      <p:ext uri="{BB962C8B-B14F-4D97-AF65-F5344CB8AC3E}">
        <p14:creationId xmlns:p14="http://schemas.microsoft.com/office/powerpoint/2010/main" val="2380086932"/>
      </p:ext>
    </p:extLst>
  </p:cSld>
  <p:clrMapOvr>
    <a:masterClrMapping/>
  </p:clrMapOvr>
  <mc:AlternateContent xmlns:mc="http://schemas.openxmlformats.org/markup-compatibility/2006" xmlns:p14="http://schemas.microsoft.com/office/powerpoint/2010/main">
    <mc:Choice Requires="p14">
      <p:transition spd="slow" p14:dur="2000" advTm="5176"/>
    </mc:Choice>
    <mc:Fallback xmlns="">
      <p:transition spd="slow" advTm="517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2852</Words>
  <Application>Microsoft Office PowerPoint</Application>
  <PresentationFormat>Widescreen</PresentationFormat>
  <Paragraphs>172</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Calibri Light</vt:lpstr>
      <vt:lpstr>Office Theme</vt:lpstr>
      <vt:lpstr>Study Health &amp; Social Care in the Piggott Sixth Form</vt:lpstr>
      <vt:lpstr>Welcome to the Health &amp; Social Care Department</vt:lpstr>
      <vt:lpstr>Who can I talk to about Health &amp; Social Care this evening?</vt:lpstr>
      <vt:lpstr>Teaching staff have worked in the following care settings</vt:lpstr>
      <vt:lpstr>What will be covered in this presentation?</vt:lpstr>
      <vt:lpstr>Our course – 6 Units over 2 Years</vt:lpstr>
      <vt:lpstr>Where might this qualification take you?</vt:lpstr>
      <vt:lpstr>Is this subject regarded as academic?</vt:lpstr>
      <vt:lpstr>We get fantastic results!!!</vt:lpstr>
      <vt:lpstr>What subjects go well with Health &amp; Social Care?</vt:lpstr>
      <vt:lpstr>Work experience!</vt:lpstr>
      <vt:lpstr>How can I check I am taking the right subject?</vt:lpstr>
      <vt:lpstr>What grades will I need?</vt:lpstr>
      <vt:lpstr>Our 6 Units in a little more depth…</vt:lpstr>
      <vt:lpstr>Building Positive Relationships in Health &amp; Social Care</vt:lpstr>
      <vt:lpstr>Building Positive Relationships in Health &amp; Social Care</vt:lpstr>
      <vt:lpstr>Anatomy &amp; Physiology</vt:lpstr>
      <vt:lpstr>Anatomy &amp; Physiology</vt:lpstr>
      <vt:lpstr>Equality, Diversity &amp; Rights in Health &amp; Social Care</vt:lpstr>
      <vt:lpstr>Equality, Diversity &amp; Rights</vt:lpstr>
      <vt:lpstr>Public Health</vt:lpstr>
      <vt:lpstr>Public Health</vt:lpstr>
      <vt:lpstr>Public Health</vt:lpstr>
      <vt:lpstr>Sexual Health</vt:lpstr>
      <vt:lpstr>Fertility &amp; Conception</vt:lpstr>
      <vt:lpstr>Pregnancy</vt:lpstr>
      <vt:lpstr>The Birth Process</vt:lpstr>
      <vt:lpstr>Early Child Development </vt:lpstr>
      <vt:lpstr>Sexual Health &amp; Early Life Development Stages</vt:lpstr>
      <vt:lpstr>Health, Safety &amp; Security</vt:lpstr>
      <vt:lpstr>Health, Safety &amp; Security in Health &amp; Social Care Settings</vt:lpstr>
      <vt:lpstr>Thank you for watching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Study Health &amp; Social Care in the Piggott Sixth Form</dc:title>
  <dc:creator>Karen McNaughton</dc:creator>
  <cp:lastModifiedBy>David Thatcher</cp:lastModifiedBy>
  <cp:revision>30</cp:revision>
  <cp:lastPrinted>2019-11-13T17:31:03Z</cp:lastPrinted>
  <dcterms:created xsi:type="dcterms:W3CDTF">2019-11-12T18:42:20Z</dcterms:created>
  <dcterms:modified xsi:type="dcterms:W3CDTF">2022-09-23T13:37:20Z</dcterms:modified>
</cp:coreProperties>
</file>