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323" r:id="rId4"/>
    <p:sldId id="324" r:id="rId5"/>
    <p:sldId id="318" r:id="rId6"/>
    <p:sldId id="325" r:id="rId7"/>
    <p:sldId id="319" r:id="rId8"/>
    <p:sldId id="326" r:id="rId9"/>
    <p:sldId id="258" r:id="rId10"/>
    <p:sldId id="265" r:id="rId11"/>
    <p:sldId id="320" r:id="rId12"/>
    <p:sldId id="356" r:id="rId13"/>
    <p:sldId id="321" r:id="rId14"/>
    <p:sldId id="355" r:id="rId15"/>
    <p:sldId id="322" r:id="rId16"/>
    <p:sldId id="3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6D363-E3F2-740A-A473-D50EECA01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3D52D-9CF2-E224-7E96-8B38098696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11E785-9DA6-91E6-9392-16640D440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06D44-63FF-0C90-80B9-FB303463C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82481-57E8-4498-BB56-797D1E2FA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672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BC034-27AD-0F49-C325-7A6610085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6E5D7-06EA-C644-BCB4-AE6787B54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102B27-D01E-38A7-AF85-8EC0D71A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0196BF-7CF7-F405-0406-C2A80B08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A2F7A-F82A-F38F-88D3-D6FD6BA27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904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28FB1-B085-9698-4445-4EC35720F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76251-14DB-CB69-B5C1-298E180A9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C9F3E-C6A2-0EC8-CAC6-781F0281E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59EB3-09C5-F860-19AC-28A3DD3E9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33E0A-98F7-BF80-9A4B-A73C65398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045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3EC8E-9D92-30C5-C7C3-20133C45C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67E30-D3F4-A714-491E-CAA092BA85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F9287D-E78D-BBEE-3CD3-1EBB6F812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E6E352-661C-D327-BD58-89178EA0B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475A75-78B1-E46D-B923-D3D53E26B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2CB7A-5F7B-BC65-41B2-3276A66B6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48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2EB2E-5F93-1ACF-9E0D-6683ED38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EF1D64-DD79-E9AC-7181-DA5A3F0D1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20A4F-882F-8472-2CF5-8242EE087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472E8F-DED6-BA93-B724-BB5813ECA5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343CF8-6B88-5087-1E0E-87F9CF0B86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B902B0-1F99-62E0-8E02-C2FBDEBFA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DDB90D-9585-23B7-02B1-D481666A0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877944-B892-94A6-D0BC-83CAD7CB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69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EAD12-7C77-5697-D2E4-3EEE6B0DD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F544E4-A038-F82B-7390-539143E62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8A53B5-DF2B-F175-03DF-01F40CCE8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4FC565-1A77-42DC-4FBB-DE8DF365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27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3C41BF-CF96-14F0-8649-55BA83C7E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6BDBE9-AB38-B844-7688-0FFF57294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D88059-4C12-4F95-4966-9EE651280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05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F8557-DF6D-B42F-BFAE-177F9E658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98B93-47D0-F82D-627B-F903912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381A9D-8A2B-2F2E-004D-1DAD26221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224A5-BF45-266D-9C6E-17CAD7E66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211A44-C929-58DD-5003-DA5D579F2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5F81E6-6885-1D43-F001-2BD23DFF3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122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E6A77-656C-6557-C9DA-3AC77F799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367B74-ED59-54DF-5824-ADE97E181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563B8D-D230-A4B8-A2F6-5B6F17CD46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7032A2-C478-0636-39FD-3F494F216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9EC50-BC52-281F-2341-004BD5F91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5707C-1DD1-0DC3-629C-1DF600B9C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473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5AA90-F9B9-8203-93EB-FA1AC0042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1F6C90-53EE-DED1-66C3-D733CF57C6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C6507-E624-AD18-5328-61460B62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8D55B-FC56-D6F8-07F3-C8B9919CF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9FAB3F-A071-446E-E71E-702B74E70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525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1CEE61-FE9B-9B26-5D87-0C9A7A467D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C7E74-FAB3-A598-CFE1-40FA2B1BD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A91F9-D11C-6D4F-31D5-0C6618812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47969C-15DB-227D-BBBE-3BFD8BA14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67D5F-1F0C-96DA-47E7-3413336A4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75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351562-5F3B-8EDB-639A-1D6480C7E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6128C-0DA2-2E0E-5121-6BBB5FC026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EC80D-BEAD-27DF-DCFE-219C04D7FA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31DBF-0762-4E90-ADEE-F9C131B26DD3}" type="datetimeFigureOut">
              <a:rPr lang="en-GB" smtClean="0"/>
              <a:t>30/11/2022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7CE035-8B7C-472B-1440-14C7E8CF0B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C4582-E688-3238-AF63-814D38502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A55F1-7A54-4175-9165-5FB077F71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496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C78642-45DF-4FF4-B690-60B2780325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86" t="29676" r="74846" b="43462"/>
          <a:stretch/>
        </p:blipFill>
        <p:spPr>
          <a:xfrm>
            <a:off x="397564" y="702364"/>
            <a:ext cx="2080592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20A52D-AB50-4856-861A-C66CFAE5AC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795" t="29676" r="55237" b="43462"/>
          <a:stretch/>
        </p:blipFill>
        <p:spPr>
          <a:xfrm>
            <a:off x="4923181" y="808381"/>
            <a:ext cx="1908314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B52C7D-7438-494B-8A2E-9170E2C74C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37" t="29676" r="32885" b="43462"/>
          <a:stretch/>
        </p:blipFill>
        <p:spPr>
          <a:xfrm>
            <a:off x="9276521" y="702364"/>
            <a:ext cx="1908314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B0AAF73-5D16-42DA-95E9-B7E7776788FA}"/>
              </a:ext>
            </a:extLst>
          </p:cNvPr>
          <p:cNvSpPr/>
          <p:nvPr/>
        </p:nvSpPr>
        <p:spPr>
          <a:xfrm>
            <a:off x="0" y="0"/>
            <a:ext cx="12192000" cy="7023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Piggott School KS3 Assessment in PE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D08998-CD1A-4280-833D-EA52F84048AD}"/>
              </a:ext>
            </a:extLst>
          </p:cNvPr>
          <p:cNvSpPr/>
          <p:nvPr/>
        </p:nvSpPr>
        <p:spPr>
          <a:xfrm>
            <a:off x="0" y="6164514"/>
            <a:ext cx="12192000" cy="7023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Piggott School Model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A0B1E-7A59-477D-B30F-8EA10B8A64E3}"/>
              </a:ext>
            </a:extLst>
          </p:cNvPr>
          <p:cNvSpPr/>
          <p:nvPr/>
        </p:nvSpPr>
        <p:spPr>
          <a:xfrm>
            <a:off x="231911" y="3697357"/>
            <a:ext cx="3306820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Knowledge &amp; Understanding</a:t>
            </a:r>
          </a:p>
          <a:p>
            <a:pPr marL="342900" indent="-342900">
              <a:buAutoNum type="arabicPeriod"/>
            </a:pPr>
            <a:r>
              <a:rPr lang="en-GB" dirty="0"/>
              <a:t>Tactical Awareness</a:t>
            </a:r>
          </a:p>
          <a:p>
            <a:pPr marL="342900" indent="-342900">
              <a:buAutoNum type="arabicPeriod"/>
            </a:pPr>
            <a:r>
              <a:rPr lang="en-GB" dirty="0"/>
              <a:t>Decision Making </a:t>
            </a:r>
          </a:p>
          <a:p>
            <a:pPr marL="342900" indent="-342900">
              <a:buAutoNum type="arabicPeriod"/>
            </a:pPr>
            <a:r>
              <a:rPr lang="en-GB" dirty="0"/>
              <a:t>Leadership</a:t>
            </a:r>
          </a:p>
          <a:p>
            <a:pPr marL="342900" indent="-342900">
              <a:buAutoNum type="arabicPeriod"/>
            </a:pPr>
            <a:r>
              <a:rPr lang="en-GB" dirty="0"/>
              <a:t>Analysis </a:t>
            </a:r>
          </a:p>
          <a:p>
            <a:pPr marL="342900" indent="-342900">
              <a:buAutoNum type="arabicPeriod"/>
            </a:pPr>
            <a:r>
              <a:rPr lang="en-GB" dirty="0"/>
              <a:t>Feedback &amp; Evaluate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7151E9-8D84-4C8D-8591-8CF7B84EAD2A}"/>
              </a:ext>
            </a:extLst>
          </p:cNvPr>
          <p:cNvSpPr/>
          <p:nvPr/>
        </p:nvSpPr>
        <p:spPr>
          <a:xfrm>
            <a:off x="8366386" y="3697357"/>
            <a:ext cx="3593703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dirty="0"/>
              <a:t>Skill Development &amp; Application </a:t>
            </a:r>
          </a:p>
          <a:p>
            <a:pPr marL="342900" indent="-342900">
              <a:buAutoNum type="arabicPeriod"/>
            </a:pPr>
            <a:r>
              <a:rPr lang="en-GB" dirty="0"/>
              <a:t>Fitness Levels </a:t>
            </a:r>
          </a:p>
          <a:p>
            <a:pPr marL="342900" indent="-342900">
              <a:buAutoNum type="arabicPeriod"/>
            </a:pPr>
            <a:r>
              <a:rPr lang="en-GB" dirty="0"/>
              <a:t>Technique </a:t>
            </a:r>
          </a:p>
          <a:p>
            <a:pPr marL="342900" indent="-342900">
              <a:buAutoNum type="arabicPeriod"/>
            </a:pPr>
            <a:r>
              <a:rPr lang="en-GB" dirty="0"/>
              <a:t>Teamwork </a:t>
            </a:r>
          </a:p>
          <a:p>
            <a:pPr marL="342900" indent="-342900">
              <a:buAutoNum type="arabicPeriod"/>
            </a:pPr>
            <a:r>
              <a:rPr lang="en-GB" dirty="0"/>
              <a:t>Competitiveness </a:t>
            </a:r>
          </a:p>
          <a:p>
            <a:pPr marL="342900" indent="-342900">
              <a:buAutoNum type="arabicPeriod"/>
            </a:pPr>
            <a:r>
              <a:rPr lang="en-GB" dirty="0"/>
              <a:t>Lead healthy, active lives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BB0AA9-1FFB-4E90-9923-B8132714EC5C}"/>
              </a:ext>
            </a:extLst>
          </p:cNvPr>
          <p:cNvSpPr/>
          <p:nvPr/>
        </p:nvSpPr>
        <p:spPr>
          <a:xfrm>
            <a:off x="4299148" y="3697357"/>
            <a:ext cx="3306820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Respect </a:t>
            </a:r>
          </a:p>
          <a:p>
            <a:pPr marL="342900" indent="-342900">
              <a:buAutoNum type="arabicPeriod"/>
            </a:pPr>
            <a:r>
              <a:rPr lang="en-GB" dirty="0"/>
              <a:t>Effort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Confidence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Resilience &amp; Courage </a:t>
            </a:r>
          </a:p>
          <a:p>
            <a:pPr marL="342900" indent="-342900">
              <a:buAutoNum type="arabicPeriod"/>
            </a:pPr>
            <a:r>
              <a:rPr lang="en-GB" dirty="0"/>
              <a:t>Motivation/Dedication </a:t>
            </a:r>
          </a:p>
          <a:p>
            <a:pPr marL="342900" indent="-342900">
              <a:buAutoNum type="arabicPeriod"/>
            </a:pPr>
            <a:r>
              <a:rPr lang="en-GB" dirty="0"/>
              <a:t>Commitment </a:t>
            </a:r>
          </a:p>
        </p:txBody>
      </p:sp>
    </p:spTree>
    <p:extLst>
      <p:ext uri="{BB962C8B-B14F-4D97-AF65-F5344CB8AC3E}">
        <p14:creationId xmlns:p14="http://schemas.microsoft.com/office/powerpoint/2010/main" val="2357719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717144-0AD0-4B0B-3793-8BD67BE30C22}"/>
              </a:ext>
            </a:extLst>
          </p:cNvPr>
          <p:cNvSpPr/>
          <p:nvPr/>
        </p:nvSpPr>
        <p:spPr>
          <a:xfrm>
            <a:off x="-2" y="0"/>
            <a:ext cx="12192000" cy="90552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DE944-56E7-4C92-80B7-CCCC94352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2150" y="137188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/>
              <a:t>KS3 Head, Heart &amp; Hands Scheme of Work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BA8F4D0-EAC0-4CAF-95C1-02BA01C45DDC}"/>
              </a:ext>
            </a:extLst>
          </p:cNvPr>
          <p:cNvGraphicFramePr>
            <a:graphicFrameLocks noGrp="1"/>
          </p:cNvGraphicFramePr>
          <p:nvPr/>
        </p:nvGraphicFramePr>
        <p:xfrm>
          <a:off x="0" y="905522"/>
          <a:ext cx="12191998" cy="5952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5249">
                  <a:extLst>
                    <a:ext uri="{9D8B030D-6E8A-4147-A177-3AD203B41FA5}">
                      <a16:colId xmlns:a16="http://schemas.microsoft.com/office/drawing/2014/main" val="1651616213"/>
                    </a:ext>
                  </a:extLst>
                </a:gridCol>
                <a:gridCol w="3107094">
                  <a:extLst>
                    <a:ext uri="{9D8B030D-6E8A-4147-A177-3AD203B41FA5}">
                      <a16:colId xmlns:a16="http://schemas.microsoft.com/office/drawing/2014/main" val="76111995"/>
                    </a:ext>
                  </a:extLst>
                </a:gridCol>
                <a:gridCol w="3097763">
                  <a:extLst>
                    <a:ext uri="{9D8B030D-6E8A-4147-A177-3AD203B41FA5}">
                      <a16:colId xmlns:a16="http://schemas.microsoft.com/office/drawing/2014/main" val="1307737552"/>
                    </a:ext>
                  </a:extLst>
                </a:gridCol>
                <a:gridCol w="3411892">
                  <a:extLst>
                    <a:ext uri="{9D8B030D-6E8A-4147-A177-3AD203B41FA5}">
                      <a16:colId xmlns:a16="http://schemas.microsoft.com/office/drawing/2014/main" val="4148769475"/>
                    </a:ext>
                  </a:extLst>
                </a:gridCol>
              </a:tblGrid>
              <a:tr h="46374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Time of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Heart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Hands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91933"/>
                  </a:ext>
                </a:extLst>
              </a:tr>
              <a:tr h="1143485">
                <a:tc>
                  <a:txBody>
                    <a:bodyPr/>
                    <a:lstStyle/>
                    <a:p>
                      <a:r>
                        <a:rPr lang="en-GB" dirty="0"/>
                        <a:t>Sept – Oct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Knowledge &amp; Understanding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Respect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Skill Development &amp; Application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998810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Oct H/T – Christmas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Tactical Awareness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Effort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Fitness Levels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9734503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Christmas – Feb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Decision Making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Confidence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Technique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830141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Feb H/T – Easter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Leadership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Resilience &amp; Courage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Teamwork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409101"/>
                  </a:ext>
                </a:extLst>
              </a:tr>
              <a:tr h="800440">
                <a:tc>
                  <a:txBody>
                    <a:bodyPr/>
                    <a:lstStyle/>
                    <a:p>
                      <a:r>
                        <a:rPr lang="en-GB" dirty="0"/>
                        <a:t>Easter – May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Analysis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Motivation/Dedication 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Competitiveness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62031"/>
                  </a:ext>
                </a:extLst>
              </a:tr>
              <a:tr h="1143485">
                <a:tc>
                  <a:txBody>
                    <a:bodyPr/>
                    <a:lstStyle/>
                    <a:p>
                      <a:r>
                        <a:rPr lang="en-GB" dirty="0"/>
                        <a:t>May H/T – Summer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Feedback &amp; Evaluate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Commitment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Lead healthy, active lives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6118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3419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5310" y="-168400"/>
            <a:ext cx="12387309" cy="1249363"/>
          </a:xfrm>
        </p:spPr>
        <p:txBody>
          <a:bodyPr>
            <a:normAutofit/>
          </a:bodyPr>
          <a:lstStyle/>
          <a:p>
            <a:pPr algn="ctr"/>
            <a:r>
              <a:rPr lang="en-GB" sz="1800" b="1" i="0" u="none" strike="noStrike" baseline="0" dirty="0">
                <a:solidFill>
                  <a:srgbClr val="002060"/>
                </a:solidFill>
                <a:latin typeface="+mn-lt"/>
              </a:rPr>
              <a:t>HEAD: Knowledge &amp; Understanding, Tactical Awareness, Decision Making, Leadership, Analysis and Feedback &amp; Evaluate </a:t>
            </a:r>
            <a:br>
              <a:rPr lang="en-GB" sz="1400" b="1" i="0" u="none" strike="noStrike" baseline="0" dirty="0">
                <a:latin typeface="Times New Roman" panose="02020603050405020304" pitchFamily="18" charset="0"/>
              </a:rPr>
            </a:br>
            <a:endParaRPr lang="en-GB" sz="3600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1" y="384397"/>
          <a:ext cx="12192000" cy="6472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7696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364304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330862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185299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BRONZE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starting to gather knowledge and understanding from the sports I am participating in. My knowledge of each sports is inconsistent.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starting to develop my tactical awareness in very small aspects of the sports participated in. I am at the very early stages of identifying tactical problems that arise during a game and therefore am not responding appropriately.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Decision Making: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understand why decision making is important during sport and physical activity. I do not always make the correct decisions when faced with competitive, challenging situations. I am developing my l</a:t>
                      </a:r>
                      <a:r>
                        <a:rPr lang="en-US" sz="1100" b="0" i="0" dirty="0">
                          <a:effectLst/>
                        </a:rPr>
                        <a:t>earning and practicing making decisions in action, in response to different situations.</a:t>
                      </a:r>
                      <a:endParaRPr lang="en-GB" sz="11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understand the importance of leadership and how it can improve team performance. I take more of a back seat when put in game situations let others lead &amp; make decisions.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recognise the importance of analysis &amp; feedback can have on self &amp; peer performance. I am able to analyse skills &amp; performance &amp; give feedback to peers, however, this lacks detail and is blunt. I struggle to give informative feedback to peers and myself about performance or skills. 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able to evaluate my own performance, however, it lacks depth and detail. I struggle to evaluate others &amp; use the correct terminology to evaluate own and others performance. 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03510"/>
                  </a:ext>
                </a:extLst>
              </a:tr>
              <a:tr h="201349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SILVER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gathering more knowledge and understanding from the sports I am participating in. My knowledge of each sports is inconsistent, but I am very keen to learn and gain a better knowledge &amp; understanding.  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gradually improving my tactical awareness in more aspects of a variety of sports participated in.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Decision Making: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understand why decision making is important during sport and physical activity. I do not always make the correct decisions when faced with competitive, challenging situations. I am developing my l</a:t>
                      </a:r>
                      <a:r>
                        <a:rPr lang="en-US" sz="1100" b="0" i="0" dirty="0">
                          <a:effectLst/>
                        </a:rPr>
                        <a:t>earning and practicing making decisions in action, in response to different situations.</a:t>
                      </a:r>
                      <a:endParaRPr lang="en-GB" sz="11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starting to develop my leadership skills in small groups. Organising others when asked to complete a drill is where my leadership ability is currently at. When put into a game situation, I take a back seat and let others lead.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recognise the importance of analysis &amp; feedback can have on self &amp; peer performance. I am able to </a:t>
                      </a:r>
                      <a:r>
                        <a:rPr lang="en-GB" sz="1100" b="0" u="none" strike="noStrike" kern="1200" baseline="0" dirty="0" err="1">
                          <a:solidFill>
                            <a:schemeClr val="dk1"/>
                          </a:solidFill>
                        </a:rPr>
                        <a:t>analyise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 skills &amp; performance &amp; give feedback to peers, however, this lacks detail and is blunt. I struggle to give informative feedback to peers and myself about performance or skills. </a:t>
                      </a:r>
                      <a:endParaRPr lang="en-GB" sz="11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My ability to evaluate my own performance is improving, however, I am using simple terminology doing so. I struggle to evaluate others &amp; use the correct terminology to evaluate own and others performance. I can occasionally identify some strengths and areas of development.</a:t>
                      </a:r>
                    </a:p>
                    <a:p>
                      <a:pPr rtl="0"/>
                      <a:endParaRPr lang="en-GB" sz="11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661615"/>
                  </a:ext>
                </a:extLst>
              </a:tr>
              <a:tr h="2013494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GOLD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am gathering lots of knowledge and understanding from the sports I am participating in. I then can apply this knowledge &amp; understanding in competitive game situations to improve mine own &amp; team performance.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gradually improving my tactical awareness in more aspects of a variety of sports participated in. I can </a:t>
                      </a:r>
                      <a:r>
                        <a:rPr lang="en-US" sz="1100" b="0" i="0" dirty="0">
                          <a:effectLst/>
                        </a:rPr>
                        <a:t>identify tactical problems that arise during a game and sometimes respond appropriately.</a:t>
                      </a:r>
                      <a:endParaRPr lang="en-GB" sz="11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Decision- Making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: I make accurate decisions in most sports when performing skills in isolation or when put in a competitive &amp; challenging environment. I am able to respond to different situations in most sports participated in. 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becoming more confident it my leadership. I understand some of the leadership styles and trying to implement them into group work. When put in game situations I am confident enough to give my opinion but not necessarily the key leader in the team.</a:t>
                      </a:r>
                    </a:p>
                    <a:p>
                      <a:pPr rtl="0"/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I am able to analyse my own performance and give intrinsic feedback on what went well &amp; what areas I need to improve on. The detail &amp; length of feedback I give to others is improving. I occasional giving feedback to others without being asked to.   </a:t>
                      </a:r>
                      <a:endParaRPr lang="en-GB" sz="11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none" strike="noStrike" kern="1200" baseline="0" dirty="0">
                          <a:solidFill>
                            <a:schemeClr val="dk1"/>
                          </a:solidFill>
                        </a:rPr>
                        <a:t>Evaluate:</a:t>
                      </a:r>
                      <a:r>
                        <a:rPr lang="en-GB" sz="1100" b="0" u="none" strike="noStrike" kern="1200" baseline="0" dirty="0">
                          <a:solidFill>
                            <a:schemeClr val="dk1"/>
                          </a:solidFill>
                        </a:rPr>
                        <a:t> My ability to evaluate my own &amp; others performances is good. I am using sound terminology whilst evaluating. I can often identify some strengths and areas of development from both my own and peers' performances.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570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297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5309" y="0"/>
            <a:ext cx="12387309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200" b="1" i="0" u="none" strike="noStrike" baseline="0" dirty="0">
                <a:solidFill>
                  <a:srgbClr val="002060"/>
                </a:solidFill>
                <a:latin typeface="+mn-lt"/>
              </a:rPr>
              <a:t>HEAD: Knowledge &amp; Understanding, Tactical Awareness, Decision Making, Leadership, Analysis and Feedback &amp; Evaluate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1" y="682108"/>
          <a:ext cx="12191998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7695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364303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16EB031-5938-172C-A0A8-54ABFED189C6}"/>
              </a:ext>
            </a:extLst>
          </p:cNvPr>
          <p:cNvGraphicFramePr>
            <a:graphicFrameLocks noGrp="1"/>
          </p:cNvGraphicFramePr>
          <p:nvPr/>
        </p:nvGraphicFramePr>
        <p:xfrm>
          <a:off x="-1" y="1139308"/>
          <a:ext cx="12191999" cy="571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7696">
                  <a:extLst>
                    <a:ext uri="{9D8B030D-6E8A-4147-A177-3AD203B41FA5}">
                      <a16:colId xmlns:a16="http://schemas.microsoft.com/office/drawing/2014/main" val="3955089075"/>
                    </a:ext>
                  </a:extLst>
                </a:gridCol>
                <a:gridCol w="10364303">
                  <a:extLst>
                    <a:ext uri="{9D8B030D-6E8A-4147-A177-3AD203B41FA5}">
                      <a16:colId xmlns:a16="http://schemas.microsoft.com/office/drawing/2014/main" val="13185256"/>
                    </a:ext>
                  </a:extLst>
                </a:gridCol>
              </a:tblGrid>
              <a:tr h="2733917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PLATINUM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I have gathered lots of knowledge and understanding from the sports I am participating in and am confident in explaining elements of the sports to peers and teachers.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Tactical awareness is a strength of mine in most sports participated in. I can clearly </a:t>
                      </a:r>
                      <a:r>
                        <a:rPr lang="en-US" sz="1200" b="0" i="0" dirty="0">
                          <a:effectLst/>
                        </a:rPr>
                        <a:t>identify tactical problems that arise during a game and respond appropriately with control.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Decision-Making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I consistently make justified decisions when performing skills in isolation or when put in a competitive &amp; challenging environment. I am able to make quick decisions in many different situations. </a:t>
                      </a:r>
                    </a:p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am confident in my ability to lead. I lead others with purpose &amp; passion and understand the effect effective leadership has on the team. I am able to lead others in isolated skill drills &amp; through competitive, high pressured, game situations.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can comfortably analyse my own performance and give intrinsic feedback on what went well &amp; what areas I need to improve on. I am also able to take extrinsic feedback from others &amp; use this to improve my own performance. The detail &amp; length of feedback I give to others is excellent. I am consistently giving feedback to others without being asked to. I can also analyse my own &amp; others performances &amp; use it to develop my own performance.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Evaluate: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 My ability to evaluate my own &amp; others performances is excellent. I am using advanced terminology whilst evaluating. I am regularly identifying strengths and areas of development from both my own and peers' performances. </a:t>
                      </a:r>
                      <a:endParaRPr lang="en-GB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944344"/>
                  </a:ext>
                </a:extLst>
              </a:tr>
              <a:tr h="2984775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DIAMOND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Knowledge &amp; Understanding: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have demonstrated my knowledge and understanding through practical sports I am participating in and am very confident in explaining elements of the sports to peers and teachers. This is across all sports on the curriculum.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Tactical Awareness: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Tactical awareness is a great strength of mine in all sports participated in. I can clearly </a:t>
                      </a:r>
                      <a:r>
                        <a:rPr lang="en-US" sz="1200" b="0" i="0" dirty="0">
                          <a:effectLst/>
                        </a:rPr>
                        <a:t>identify tactical problems that arise during a game and always respond appropriately with control &amp; precision.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Decision Making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I am able to make complexed and precise decisions quickly and effectively when faced with competitive &amp; challenging situations. I also make excellent decisions when performing isolated skills. I am constantly pr</a:t>
                      </a:r>
                      <a:r>
                        <a:rPr lang="en-US" sz="1200" b="0" i="0" dirty="0" err="1">
                          <a:effectLst/>
                        </a:rPr>
                        <a:t>acticing</a:t>
                      </a:r>
                      <a:r>
                        <a:rPr lang="en-US" sz="1200" b="0" i="0" dirty="0">
                          <a:effectLst/>
                        </a:rPr>
                        <a:t> making decisions in action, in response to a variety of different situations.</a:t>
                      </a:r>
                      <a:endParaRPr lang="en-GB" sz="12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rtl="0"/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Leadership: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am consistently one of the most predominate leaders within the class, throughout all sports on the curriculum. I understand how to apply leadership styles into practical situations and scenarios. I can consistently lead my team to high quality performances which usually result in victory.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Analysis &amp; Feedback: 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I can analyse my own &amp; others performances with quality and effectiveness. I am able to take extrinsic feedback on board and transfer this into improvements in my performance. The detail &amp; length of feedback I give to others is outstanding. I am constantly giving feedback to others without being asked to. I can also analyse my own &amp; others performances &amp; use it to develop mine &amp; my peers performances. </a:t>
                      </a:r>
                      <a:endParaRPr lang="en-GB" sz="1200" b="1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strike="noStrike" kern="1200" baseline="0" dirty="0">
                          <a:solidFill>
                            <a:schemeClr val="dk1"/>
                          </a:solidFill>
                        </a:rPr>
                        <a:t>Evaluate</a:t>
                      </a:r>
                      <a:r>
                        <a:rPr lang="en-GB" sz="1200" b="0" u="none" strike="noStrike" kern="1200" baseline="0" dirty="0">
                          <a:solidFill>
                            <a:schemeClr val="dk1"/>
                          </a:solidFill>
                        </a:rPr>
                        <a:t>: My ability to evaluate my own &amp; others performances is exceptional. I am using complex terminology whilst evaluating. I am consistently identifying strengths and areas of development from both my own and peers' performances. </a:t>
                      </a:r>
                      <a:endParaRPr lang="en-GB" sz="1200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8546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2318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FF0000"/>
                </a:solidFill>
                <a:latin typeface="+mn-lt"/>
              </a:rPr>
              <a:t>HEART: Respect, Effort, Confidence, Resilience &amp; Courage, Motivation/Dedication, Commitment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" y="781843"/>
          <a:ext cx="12191996" cy="60751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6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0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52371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178064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BRONZE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awareness and understand the impact respect has on sport &amp; physical activity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understand the more effort I put in the better my performance will be. I also understand I need to increase my effort levels in order to reach the next level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1-2 sports within the curriculum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try my best not to give up on challenging situations but sometimes this is difficult for me. My attitude and performance is effected.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motivation &amp; dedication in activities I like, however understand I need to show these traits in all sports participated in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commitment in sports I enjoy and interest in co-curricular activities within that sport. Participation and kit record has room for improvement.</a:t>
                      </a:r>
                      <a:endParaRPr lang="en-GB" sz="12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03510"/>
                  </a:ext>
                </a:extLst>
              </a:tr>
              <a:tr h="178064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SILVER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developing being respectful to my peers in competitive sporting situations. I am always respectful of equipment and members of staff.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starting to put 100% effort into my favourite sports. I understand I need to try and put this effort into every sport I participate in.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3-4 sports within the curriculum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starting to show signs of resilience &amp; courage when faced with difficult or challenging situations. I am able to take failure more positively.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motivation &amp; dedication across a number of different sports and activities. I am motivated to succeed and develop my overall ability.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commitment and interest in a variety of sports &amp; co-curricular. Participation and kit is improving but still can be better. </a:t>
                      </a:r>
                      <a:endParaRPr lang="en-GB" sz="1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661615"/>
                  </a:ext>
                </a:extLst>
              </a:tr>
              <a:tr h="1990131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GOLD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always respect to my peers and members of staff. I am beginning to understand how to be respectful in a competitive sporting environment and show this through sportsmanship.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good levels of effort and am always wiling to participate in all sports on the curriculum. I have good work ethic and determination, in most sports.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5-6 sports within the curriculum.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working hard to show resilience &amp; courage throughout all lessons within the curriculum. I take feedback positively from my peers and teachers.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motivated to succeed in most activities. I am dedicated and willing to give all sports a go.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commitment in most sports participated in. I am very interested in co-curricular. Participation and kit is consistently good. 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570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7999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FF0000"/>
                </a:solidFill>
                <a:latin typeface="+mn-lt"/>
              </a:rPr>
              <a:t>HEART: Respect, Effort, Confidence, Resilience &amp; Courage, Motivation/Dedication, Commitment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" y="781843"/>
          <a:ext cx="1219199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6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0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07F7DF-1D7A-DF62-49F2-CCED12884808}"/>
              </a:ext>
            </a:extLst>
          </p:cNvPr>
          <p:cNvGraphicFramePr>
            <a:graphicFrameLocks noGrp="1"/>
          </p:cNvGraphicFramePr>
          <p:nvPr/>
        </p:nvGraphicFramePr>
        <p:xfrm>
          <a:off x="0" y="1239042"/>
          <a:ext cx="12192000" cy="56189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7">
                  <a:extLst>
                    <a:ext uri="{9D8B030D-6E8A-4147-A177-3AD203B41FA5}">
                      <a16:colId xmlns:a16="http://schemas.microsoft.com/office/drawing/2014/main" val="190465961"/>
                    </a:ext>
                  </a:extLst>
                </a:gridCol>
                <a:gridCol w="10537833">
                  <a:extLst>
                    <a:ext uri="{9D8B030D-6E8A-4147-A177-3AD203B41FA5}">
                      <a16:colId xmlns:a16="http://schemas.microsoft.com/office/drawing/2014/main" val="1011625001"/>
                    </a:ext>
                  </a:extLst>
                </a:gridCol>
              </a:tblGrid>
              <a:tr h="2937182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PLATINUM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Respect: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I always show respect &amp; empathy towards my peers and members of staff. I also encourage others to participate and compete in all sports on the curriculum. I support teacher and am helpful with lesson organisation.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strive to apply maximum effort in all activities. I am very determination to succeed &amp; am empathetic towards peers where I provide support and encouragement.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all sports within the curriculum. I am now beginning to develop confidence in leading others within the class and being a role model for less able students. 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understand success takes hard work &amp; show traits of this within sports across the curriculum. I am able to take setbacks and feedback with maturity &amp; implement this further.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high levels of motivation &amp; dedication in a wide range of activities. I am dedicated to all sports on the curriculum and show high levels of enthusiasm, even for sports I do not particularly like.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enjoy representing the school in co-curricular activities and fixtures. Very high levels of participation and kit is always good.</a:t>
                      </a:r>
                      <a:endParaRPr lang="en-GB" sz="1200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205705"/>
                  </a:ext>
                </a:extLst>
              </a:tr>
              <a:tr h="2681775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DIAMOND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Respect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always support the teachers. I constantly demonstrate respect and embrace diversity, encouraging others to participate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Effort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give maximum effort to all lessons and act as a role model. I am always determine to succeed &amp; have high level of empathy towards my peers and teachers. I am also able to provide support and encouragement throughout all sports on the curriculum.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Confidence: 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confident in my cognitive, emotional &amp; physical ability in all sports within the curriculum. I am now confidence in leading others within the class and being a role model for less able students. </a:t>
                      </a:r>
                      <a:endParaRPr lang="en-GB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Resilience &amp; Courage: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understand to be successful takes hard work. I am able demonstrate my resilience and courage every lesson through difficult challenging situations and scenarios put in. I am able to take setbacks and failure maturely, using experiences and feedback to better myself in the future.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Motivation/Dedication: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extremely high levels of motivation &amp; dedication in wide range of activities. I am extremely hard working and dedicated to all sports on the curriculum and show high levels of enthusiasm in all sports participated in. I even try and motivate others who might be struggling. </a:t>
                      </a:r>
                    </a:p>
                    <a:p>
                      <a:pPr rtl="0"/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Commitment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proud to represent school in co-curricular. I am always committed to do my very best. Exemplary participation and kit </a:t>
                      </a:r>
                      <a:endParaRPr lang="en-GB" sz="1200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595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9298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00B050"/>
                </a:solidFill>
                <a:latin typeface="+mn-lt"/>
              </a:rPr>
              <a:t>HANDS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: Skill Development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&amp; 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Application, Fitness Level, Technique, Teamwork, Competitiveness and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Lead Healthy, Active Lives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3" y="565355"/>
          <a:ext cx="12192003" cy="6263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705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43298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90264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BRONZE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show an understanding of how skills and activity should be performed. I am able to perform skills in isolation but struggle to maintain technique in drills and challenging competitive situations.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understand why fitness levels are important to improve performance, however I sometime find it difficult to perform at my best for the entirety of the lesson. This often results in flaws in my performance.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Technique: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My technique when performing basic skills in isolation  is good. It starts to deteriorate when put into a competitive game situation.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enjoy working in small teams and with peers. I am not leading my team just yet but understand the importance of teamwork and how it will improve collective performance.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Competitiveness: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show some levels of competitiveness in the sports I enjoy participating in. Sports I do not particularly like, I struggle to be competitive in &amp; rather participate in isolated skills.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that being healthy and active is important in life. I am only active in PE lessons, I am not very active outside of PE lessons. 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903510"/>
                  </a:ext>
                </a:extLst>
              </a:tr>
              <a:tr h="90249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SILVER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can demonstrate some skills with elements of appropriate technique, but inconsistent. I am starting to show some precision of these skills in progressively challenging situations and apply basic and simple skills. I am a little inconsistent in advanced competitive situations.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My fitness levels are developing and are now at a satisfactory level for short periods of time. I find it difficult to perform consistently  for long periods of time but am really starting to see improvements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now starting to show good technique in spells of isolated drills and activities. My technique decreases when faced with higher pressured competitive situations, however it is emerging and showing improvement.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am able to work well in teams of different sizes. I understand that I need to my team mates to be successful in team sports. Occasionally, I am a little selfish and still try to do things on my own.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Competitiveness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capable of showing competitiveness in a range of different sports, however, this can be inconsistent at times. I enjoy competitive sport and representing the school when called upon.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lead a active life, walking to school &amp; being active at break/lunch times. Away from school life I may attend 1 club a week. 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661615"/>
                  </a:ext>
                </a:extLst>
              </a:tr>
              <a:tr h="1106284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GOLD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good level of skill application in isolated and progressive drills. Occasionally I am able to adapt in challenging competitive situations. I am able to apply a range of most advanced skills. My technique is maintained during most drills &amp; competitive situations. My skills are mostly applied with fluency &amp; control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good level of fitness and confident I can get through PE lessons, clubs &amp; fixtures without much fatigue. Occasionally, this may deteriorate in fast pace game play and against other talented sports people. 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mostly demonstrate good technique in competitive activities over a range of both individual and team sports. I am confident in my own technical ability and able to showcase this within PE lessons, clubs &amp; fixtures.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that teamwork is critical for success and am able to apply this within partner work, group drills and team games. I am a valued member of my team who is respected by my fellow peers. </a:t>
                      </a:r>
                    </a:p>
                    <a:p>
                      <a:pPr rtl="0"/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enjoy competitive drills and games in both individual &amp; team sports. I thrive for competition and like to win. However, I need to work on my attitude when losing. This can sometimes let me down.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</a:t>
                      </a:r>
                      <a:r>
                        <a:rPr lang="en-GB" sz="11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why sport is important physically, mentally and socially for my health and wellbeing. I lead a healthy active life where I exercise outside of the curriculum because I want to. I attend clubs in a variety of different sports across the year.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8570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5687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700" b="1" i="0" u="none" strike="noStrike" baseline="0" dirty="0">
                <a:solidFill>
                  <a:srgbClr val="00B050"/>
                </a:solidFill>
                <a:latin typeface="+mn-lt"/>
              </a:rPr>
              <a:t>HANDS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: Skill Development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&amp; </a:t>
            </a:r>
            <a:r>
              <a:rPr lang="en-GB" sz="2200" b="1" i="0" u="none" strike="noStrike" baseline="0" dirty="0">
                <a:solidFill>
                  <a:srgbClr val="00B050"/>
                </a:solidFill>
                <a:latin typeface="+mn-lt"/>
              </a:rPr>
              <a:t>Application, Fitness Level, Technique, Teamwork, Competitiveness and </a:t>
            </a:r>
            <a:r>
              <a:rPr lang="en-GB" sz="2200" b="1" dirty="0">
                <a:solidFill>
                  <a:srgbClr val="00B050"/>
                </a:solidFill>
                <a:latin typeface="+mn-lt"/>
              </a:rPr>
              <a:t>Lead Healthy, Active Lives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0614294F-ED5A-4B5D-B20A-8E4B7F65EDA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3" y="565355"/>
          <a:ext cx="12191999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705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43294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66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767F250-6251-8C61-6177-FE1B426E870D}"/>
              </a:ext>
            </a:extLst>
          </p:cNvPr>
          <p:cNvGraphicFramePr>
            <a:graphicFrameLocks noGrp="1"/>
          </p:cNvGraphicFramePr>
          <p:nvPr/>
        </p:nvGraphicFramePr>
        <p:xfrm>
          <a:off x="0" y="1022554"/>
          <a:ext cx="12191999" cy="58354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705">
                  <a:extLst>
                    <a:ext uri="{9D8B030D-6E8A-4147-A177-3AD203B41FA5}">
                      <a16:colId xmlns:a16="http://schemas.microsoft.com/office/drawing/2014/main" val="3359679458"/>
                    </a:ext>
                  </a:extLst>
                </a:gridCol>
                <a:gridCol w="10543294">
                  <a:extLst>
                    <a:ext uri="{9D8B030D-6E8A-4147-A177-3AD203B41FA5}">
                      <a16:colId xmlns:a16="http://schemas.microsoft.com/office/drawing/2014/main" val="1012206903"/>
                    </a:ext>
                  </a:extLst>
                </a:gridCol>
              </a:tblGrid>
              <a:tr h="2684305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PLATINUM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excellent level of skills application in isolated and progressive drills. I only make minor errors and am able to adapt when faced with progressively challenging situations. I successfully apply a range of advanced skills. My technique is maintained in many activities when faced with advanced competitive situations. My skills are almost always applied with fluency, control and confidence.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 high level of fitness. I am able to complete PE lessons, clubs &amp; fixtures comfortably without fatigue. I very rarely tier when competing.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demonstrate excellent technique in skills and competitive situations in a wide range of sports across the curriculum. I am very confident in my own technical ability &amp; can show this consistently in PE lessons, clubs &amp; fixtures.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When working in teams, I am an instrumental member that others look up to as a role model. I include my whole team and make sure everyone has a say in tactics &amp; strategies. I do not leave any member out at any time.  </a:t>
                      </a:r>
                      <a:endParaRPr lang="en-GB" sz="13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naturally competitive and thrive under pressure. I always want to succeed and enjoy winning, however, I am gracious in defeat.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: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why sport is important physically, mentally and socially for my health and wellbeing. I lead a very healthy active life where I exercise outside of the curriculum because I want to. I attend many clubs, represent the school in fixtures and have an overall active lifestyle.</a:t>
                      </a:r>
                      <a:endParaRPr lang="en-GB" sz="1300" b="1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90787"/>
                  </a:ext>
                </a:extLst>
              </a:tr>
              <a:tr h="3151141">
                <a:tc>
                  <a:txBody>
                    <a:bodyPr/>
                    <a:lstStyle/>
                    <a:p>
                      <a:pPr algn="ctr"/>
                      <a:endParaRPr lang="en-GB" sz="2400" b="1" dirty="0"/>
                    </a:p>
                    <a:p>
                      <a:pPr algn="ctr"/>
                      <a:r>
                        <a:rPr lang="en-GB" sz="2400" b="1" dirty="0"/>
                        <a:t>DIAMOND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Skill Development &amp; Application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an outstanding level of skill application and consistently demonstrate advanced skills in isolated and progressive drills. I rarely make errors in a variety of sports and am very capable of adapting to competitive and challenging situations when competing in games/matches.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Fitness Levels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have outstanding levels of fitness. I am able to complete PE lessons, clubs &amp; fixtures with ease without any signs of fatigue.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successfully apply complex skills. Technique maintained in advanced competitive situations. Skills consistently performed with fluency, control and confidence.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consistently demonstrate advanced technique in the majority of skills &amp; drills participated in. I am extremely confident in my own technical ability &amp; always showcase these in PE lessons, clubs, fixtures &amp; sports played outside of school.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Teamwork: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When working in teams, I am an instrumental member that others look up to as a role model. I take it upon myself to uptake a leadership role within the team. I am able to delegate positions and organise others to maximum performance. </a:t>
                      </a:r>
                      <a:endParaRPr lang="en-GB" sz="13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Competitive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I am naturally competitive and thrive under pressure in all sporting situations. I always want to succeed and love to win. I am very gracious in defeat and failure drives me to develop my ability, skills and performance further in the future. </a:t>
                      </a:r>
                    </a:p>
                    <a:p>
                      <a:pPr rtl="0"/>
                      <a:r>
                        <a:rPr lang="en-GB" sz="13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Lead Healthy, Active Lives: I </a:t>
                      </a:r>
                      <a:r>
                        <a:rPr lang="en-GB" sz="13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understand why sport is important physically, mentally and socially for my health and wellbeing. I lead an extremely active life where I exercise outside of the curriculum because I want to. I attend the majority of clubs, represent the school in many teams on offer and have an overall active lifestyle.</a:t>
                      </a:r>
                      <a:endParaRPr lang="en-GB" sz="13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922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870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C78642-45DF-4FF4-B690-60B2780325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86" t="29676" r="74846" b="43462"/>
          <a:stretch/>
        </p:blipFill>
        <p:spPr>
          <a:xfrm>
            <a:off x="397562" y="894520"/>
            <a:ext cx="2080592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20A52D-AB50-4856-861A-C66CFAE5AC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795" t="29676" r="55237" b="43462"/>
          <a:stretch/>
        </p:blipFill>
        <p:spPr>
          <a:xfrm>
            <a:off x="4923181" y="924337"/>
            <a:ext cx="1908314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B52C7D-7438-494B-8A2E-9170E2C74C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537" t="29676" r="32885" b="43462"/>
          <a:stretch/>
        </p:blipFill>
        <p:spPr>
          <a:xfrm>
            <a:off x="9276520" y="894521"/>
            <a:ext cx="1908314" cy="21866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B0AAF73-5D16-42DA-95E9-B7E7776788FA}"/>
              </a:ext>
            </a:extLst>
          </p:cNvPr>
          <p:cNvSpPr/>
          <p:nvPr/>
        </p:nvSpPr>
        <p:spPr>
          <a:xfrm>
            <a:off x="0" y="0"/>
            <a:ext cx="12192000" cy="7023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Piggott School KS4 Assessment in PE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D08998-CD1A-4280-833D-EA52F84048AD}"/>
              </a:ext>
            </a:extLst>
          </p:cNvPr>
          <p:cNvSpPr/>
          <p:nvPr/>
        </p:nvSpPr>
        <p:spPr>
          <a:xfrm>
            <a:off x="0" y="6155636"/>
            <a:ext cx="12192000" cy="7023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Piggott School Model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A0B1E-7A59-477D-B30F-8EA10B8A64E3}"/>
              </a:ext>
            </a:extLst>
          </p:cNvPr>
          <p:cNvSpPr/>
          <p:nvPr/>
        </p:nvSpPr>
        <p:spPr>
          <a:xfrm>
            <a:off x="231911" y="3697357"/>
            <a:ext cx="3187150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dirty="0"/>
              <a:t>Mental Health &amp; Wellbeing 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Self Esteem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Growth &amp; Positive Mindset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Time Management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Honesty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Life long love of sport </a:t>
            </a:r>
          </a:p>
          <a:p>
            <a:pPr marL="342900" indent="-342900">
              <a:buFontTx/>
              <a:buAutoNum type="arabicPeriod"/>
            </a:pP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F7151E9-8D84-4C8D-8591-8CF7B84EAD2A}"/>
              </a:ext>
            </a:extLst>
          </p:cNvPr>
          <p:cNvSpPr/>
          <p:nvPr/>
        </p:nvSpPr>
        <p:spPr>
          <a:xfrm>
            <a:off x="8637104" y="3697357"/>
            <a:ext cx="3187148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dirty="0"/>
              <a:t>Local clubs and community sport </a:t>
            </a:r>
          </a:p>
          <a:p>
            <a:pPr marL="342900" indent="-342900">
              <a:buAutoNum type="arabicPeriod"/>
            </a:pPr>
            <a:r>
              <a:rPr lang="en-GB" dirty="0"/>
              <a:t>Skill Execution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Physical Health &amp; Wellbeing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Winning &amp; Losing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Drive &amp; Initiative </a:t>
            </a:r>
          </a:p>
          <a:p>
            <a:pPr marL="342900" indent="-342900">
              <a:buFontTx/>
              <a:buAutoNum type="arabicPeriod"/>
            </a:pPr>
            <a:r>
              <a:rPr lang="en-GB" dirty="0"/>
              <a:t>Lead healthy, active lives </a:t>
            </a:r>
          </a:p>
          <a:p>
            <a:pPr marL="342900" indent="-342900">
              <a:buFontTx/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BB0AA9-1FFB-4E90-9923-B8132714EC5C}"/>
              </a:ext>
            </a:extLst>
          </p:cNvPr>
          <p:cNvSpPr/>
          <p:nvPr/>
        </p:nvSpPr>
        <p:spPr>
          <a:xfrm>
            <a:off x="4434508" y="3697357"/>
            <a:ext cx="3413352" cy="2345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GB" dirty="0"/>
              <a:t>Managing Pressure</a:t>
            </a:r>
          </a:p>
          <a:p>
            <a:pPr marL="342900" indent="-342900">
              <a:buAutoNum type="arabicPeriod"/>
            </a:pPr>
            <a:r>
              <a:rPr lang="en-GB" dirty="0"/>
              <a:t>Social Health &amp; Wellbeing </a:t>
            </a:r>
          </a:p>
          <a:p>
            <a:pPr marL="342900" indent="-342900">
              <a:buAutoNum type="arabicPeriod"/>
            </a:pPr>
            <a:r>
              <a:rPr lang="en-GB" dirty="0"/>
              <a:t>Resilience  </a:t>
            </a:r>
          </a:p>
          <a:p>
            <a:pPr marL="342900" indent="-342900">
              <a:buAutoNum type="arabicPeriod"/>
            </a:pPr>
            <a:r>
              <a:rPr lang="en-GB" dirty="0"/>
              <a:t>Self-Confidence</a:t>
            </a:r>
          </a:p>
          <a:p>
            <a:pPr marL="342900" indent="-342900">
              <a:buAutoNum type="arabicPeriod"/>
            </a:pPr>
            <a:r>
              <a:rPr lang="en-GB" dirty="0"/>
              <a:t>Intrinsic &amp; Extrinsic Motivation</a:t>
            </a:r>
          </a:p>
          <a:p>
            <a:pPr marL="342900" indent="-342900">
              <a:buAutoNum type="arabicPeriod"/>
            </a:pPr>
            <a:r>
              <a:rPr lang="en-GB" dirty="0"/>
              <a:t>Persistence &amp; Work Ethic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421615B-E3FA-43E3-A9BD-EC7DEFA92A2E}"/>
              </a:ext>
            </a:extLst>
          </p:cNvPr>
          <p:cNvSpPr/>
          <p:nvPr/>
        </p:nvSpPr>
        <p:spPr>
          <a:xfrm>
            <a:off x="516834" y="758687"/>
            <a:ext cx="1961320" cy="530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Cognitive</a:t>
            </a:r>
            <a:r>
              <a:rPr lang="en-GB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03E2DA3-FC58-469C-ABBB-4AF1E94B5FB2}"/>
              </a:ext>
            </a:extLst>
          </p:cNvPr>
          <p:cNvSpPr/>
          <p:nvPr/>
        </p:nvSpPr>
        <p:spPr>
          <a:xfrm>
            <a:off x="9177126" y="758687"/>
            <a:ext cx="1961320" cy="530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Physical </a:t>
            </a:r>
            <a:r>
              <a:rPr lang="en-GB" dirty="0"/>
              <a:t>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1608D7-8717-40A4-8EF4-1E9360EE7374}"/>
              </a:ext>
            </a:extLst>
          </p:cNvPr>
          <p:cNvSpPr/>
          <p:nvPr/>
        </p:nvSpPr>
        <p:spPr>
          <a:xfrm>
            <a:off x="4770781" y="758687"/>
            <a:ext cx="1961320" cy="530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Emotional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2709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BA8F4D0-EAC0-4CAF-95C1-02BA01C45DDC}"/>
              </a:ext>
            </a:extLst>
          </p:cNvPr>
          <p:cNvGraphicFramePr>
            <a:graphicFrameLocks noGrp="1"/>
          </p:cNvGraphicFramePr>
          <p:nvPr/>
        </p:nvGraphicFramePr>
        <p:xfrm>
          <a:off x="0" y="746448"/>
          <a:ext cx="12191998" cy="6111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8637">
                  <a:extLst>
                    <a:ext uri="{9D8B030D-6E8A-4147-A177-3AD203B41FA5}">
                      <a16:colId xmlns:a16="http://schemas.microsoft.com/office/drawing/2014/main" val="1651616213"/>
                    </a:ext>
                  </a:extLst>
                </a:gridCol>
                <a:gridCol w="3284375">
                  <a:extLst>
                    <a:ext uri="{9D8B030D-6E8A-4147-A177-3AD203B41FA5}">
                      <a16:colId xmlns:a16="http://schemas.microsoft.com/office/drawing/2014/main" val="76111995"/>
                    </a:ext>
                  </a:extLst>
                </a:gridCol>
                <a:gridCol w="3204658">
                  <a:extLst>
                    <a:ext uri="{9D8B030D-6E8A-4147-A177-3AD203B41FA5}">
                      <a16:colId xmlns:a16="http://schemas.microsoft.com/office/drawing/2014/main" val="1307737552"/>
                    </a:ext>
                  </a:extLst>
                </a:gridCol>
                <a:gridCol w="3314328">
                  <a:extLst>
                    <a:ext uri="{9D8B030D-6E8A-4147-A177-3AD203B41FA5}">
                      <a16:colId xmlns:a16="http://schemas.microsoft.com/office/drawing/2014/main" val="4148769475"/>
                    </a:ext>
                  </a:extLst>
                </a:gridCol>
              </a:tblGrid>
              <a:tr h="4761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Time of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Cognitive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Emotional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Physical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91933"/>
                  </a:ext>
                </a:extLst>
              </a:tr>
              <a:tr h="821831">
                <a:tc>
                  <a:txBody>
                    <a:bodyPr/>
                    <a:lstStyle/>
                    <a:p>
                      <a:r>
                        <a:rPr lang="en-GB" dirty="0"/>
                        <a:t>Sept – Oct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Mental Health &amp; Wellbeing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Managing Pressure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Local Clubs and Community Sport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998810"/>
                  </a:ext>
                </a:extLst>
              </a:tr>
              <a:tr h="821831">
                <a:tc>
                  <a:txBody>
                    <a:bodyPr/>
                    <a:lstStyle/>
                    <a:p>
                      <a:r>
                        <a:rPr lang="en-GB" dirty="0"/>
                        <a:t>Oct H/T – Christmas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Self Esteem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Social Health &amp; Wellbeing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Skill Execution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9734503"/>
                  </a:ext>
                </a:extLst>
              </a:tr>
              <a:tr h="821831">
                <a:tc>
                  <a:txBody>
                    <a:bodyPr/>
                    <a:lstStyle/>
                    <a:p>
                      <a:r>
                        <a:rPr lang="en-GB" dirty="0"/>
                        <a:t>Christmas – Feb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Growth &amp; Positive Mindset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Resilience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Physical Health &amp; Wellbeing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830141"/>
                  </a:ext>
                </a:extLst>
              </a:tr>
              <a:tr h="821831">
                <a:tc>
                  <a:txBody>
                    <a:bodyPr/>
                    <a:lstStyle/>
                    <a:p>
                      <a:r>
                        <a:rPr lang="en-GB" dirty="0"/>
                        <a:t>Feb H/T – Easter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Time Management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Self-Confidence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Winning &amp; Losing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6409101"/>
                  </a:ext>
                </a:extLst>
              </a:tr>
              <a:tr h="1174044">
                <a:tc>
                  <a:txBody>
                    <a:bodyPr/>
                    <a:lstStyle/>
                    <a:p>
                      <a:r>
                        <a:rPr lang="en-GB" dirty="0"/>
                        <a:t>Easter – May H/T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Honesty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Intrinsic &amp; Extrinsic Motivation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Drive &amp; Initiative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62031"/>
                  </a:ext>
                </a:extLst>
              </a:tr>
              <a:tr h="1174044">
                <a:tc>
                  <a:txBody>
                    <a:bodyPr/>
                    <a:lstStyle/>
                    <a:p>
                      <a:r>
                        <a:rPr lang="en-GB" dirty="0"/>
                        <a:t>May H/T – Summer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Life long love of sport &amp; Physical Activity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Persistence &amp; Work Ethic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Lead Healthy, Active Lives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6118916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11330541-D354-5D6F-197E-BFBFBAE5F293}"/>
              </a:ext>
            </a:extLst>
          </p:cNvPr>
          <p:cNvSpPr/>
          <p:nvPr/>
        </p:nvSpPr>
        <p:spPr>
          <a:xfrm>
            <a:off x="0" y="-21328"/>
            <a:ext cx="12192000" cy="767775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KS4 Cognitive, Emotional &amp; Physical Scheme of Work  </a:t>
            </a:r>
          </a:p>
        </p:txBody>
      </p:sp>
    </p:spTree>
    <p:extLst>
      <p:ext uri="{BB962C8B-B14F-4D97-AF65-F5344CB8AC3E}">
        <p14:creationId xmlns:p14="http://schemas.microsoft.com/office/powerpoint/2010/main" val="3190766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r>
              <a:rPr lang="en-GB" sz="2800" b="1" dirty="0">
                <a:solidFill>
                  <a:srgbClr val="002060"/>
                </a:solidFill>
                <a:latin typeface="+mn-lt"/>
              </a:rPr>
              <a:t>Cognitive</a:t>
            </a: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: Mental Health &amp; Wellbeing, Self Esteem, Growth &amp; Positive Mindset, Time Management, Honesty &amp; Life Long Love of Sport </a:t>
            </a:r>
            <a:r>
              <a:rPr lang="en-GB" sz="1100" dirty="0"/>
              <a:t>  </a:t>
            </a:r>
            <a:br>
              <a:rPr lang="en-GB" sz="1100" dirty="0"/>
            </a:br>
            <a:br>
              <a:rPr lang="en-GB" sz="1100" dirty="0"/>
            </a:br>
            <a:br>
              <a:rPr lang="en-GB" sz="1100" dirty="0"/>
            </a:b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2C94BE-0312-38BA-D14A-97F8798EE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Table 7">
            <a:extLst>
              <a:ext uri="{FF2B5EF4-FFF2-40B4-BE49-F238E27FC236}">
                <a16:creationId xmlns:a16="http://schemas.microsoft.com/office/drawing/2014/main" id="{CA8B0C06-F085-529D-11B3-53832217A241}"/>
              </a:ext>
            </a:extLst>
          </p:cNvPr>
          <p:cNvGraphicFramePr>
            <a:graphicFrameLocks/>
          </p:cNvGraphicFramePr>
          <p:nvPr/>
        </p:nvGraphicFramePr>
        <p:xfrm>
          <a:off x="1" y="781843"/>
          <a:ext cx="12191998" cy="6075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7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1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96685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255414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RUBY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Mental Health &amp; Wellbeing: </a:t>
                      </a:r>
                      <a:r>
                        <a:rPr lang="en-GB" sz="1200" b="0" dirty="0"/>
                        <a:t>I find it difficult to control my emotions and stressful situations. Frequently, I do not feel very positive about myself. I will use physical activity and sport as a vehicle to help to improve my mental health &amp; wellbeing.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Self Esteem: </a:t>
                      </a:r>
                      <a:r>
                        <a:rPr lang="en-GB" sz="1200" b="0" dirty="0"/>
                        <a:t>I have a little self esteem in my self-worth. This is highlighted when participating in sports/situations I enjoy. I have low self esteem in the most challenging of situations and doing my best to develop this using a variety of sports as the vehicle.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Growth &amp; Positive Mindset: </a:t>
                      </a:r>
                      <a:r>
                        <a:rPr lang="en-GB" sz="1200" b="0" dirty="0"/>
                        <a:t>I enjoy my sport and have a positive mindset when participating/competing in a sport I enjoy. However, when faced with a new sport or situation, my growth &amp; positive mindset decreases. I have a poor ready to learn attitude when partaking in a sport I do not particularly like.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Time Management: </a:t>
                      </a:r>
                      <a:r>
                        <a:rPr lang="en-GB" sz="1200" b="0" dirty="0"/>
                        <a:t>I am a very relaxed student who never rushes and take their time on activities. I can occasionally be late to lessons and take my time to get changed. I understand that this needs to improve. </a:t>
                      </a:r>
                      <a:endParaRPr lang="en-GB" sz="1200" b="1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Honesty: </a:t>
                      </a:r>
                      <a:r>
                        <a:rPr lang="en-GB" sz="1200" b="0" dirty="0"/>
                        <a:t>I understand that honesty is one of our school values and I apply it on a daily basis. Occasionally, in certain sporting situations, I try and stretch the rules to there limit and on reflection not as honest as I could be. This transfers to real life situations too.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Life long love of sport: </a:t>
                      </a:r>
                      <a:r>
                        <a:rPr lang="en-GB" sz="1200" b="0" dirty="0"/>
                        <a:t>I do not currently participate in a sport outside of the curriculum or school. I would like some more information regarding different clubs or activities available to me. I understand that physical activity is critical for my physical, social &amp; mental wellbeing.  </a:t>
                      </a:r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684874"/>
                  </a:ext>
                </a:extLst>
              </a:tr>
              <a:tr h="2554141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EMERALD </a:t>
                      </a:r>
                      <a:endParaRPr lang="en-GB" sz="32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Mental Health &amp; Wellbeing: </a:t>
                      </a:r>
                      <a:r>
                        <a:rPr lang="en-GB" sz="1200" b="0" dirty="0"/>
                        <a:t>I occasionally find it difficult to control my emotions and stressful situations. Sometimes, I do not feel very positive about myself. I will use physical activity and sport as a vehicle to help to improve my mental health &amp; wellbeing.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Self Esteem: </a:t>
                      </a:r>
                      <a:r>
                        <a:rPr lang="en-GB" sz="1200" b="0" dirty="0"/>
                        <a:t>My self esteem is gradually improving through years 10 &amp; 11/participating in sports &amp; physical activity. I have emerging self esteem in the most challenging of situations and doing my best to develop this using a variety of sports as the vehicle.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Growth &amp; Positive Mindset: </a:t>
                      </a:r>
                      <a:r>
                        <a:rPr lang="en-GB" sz="1200" b="0" dirty="0"/>
                        <a:t>I enjoy my sport and have a positive mindset when participating/competing in a sport I enjoy. However, when faced with a new sport or situation, my growth &amp; positive mindset slowly decreases. I have a reasonable ready to learn attitude when partaking in a sport I do not particularly like. </a:t>
                      </a:r>
                      <a:endParaRPr lang="en-GB" sz="1200" b="1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Time Management: </a:t>
                      </a:r>
                      <a:r>
                        <a:rPr lang="en-GB" sz="1200" b="0" dirty="0"/>
                        <a:t>I am a relaxed student who can occasionally be late to lessons and take a little while to get ready for the lesson. Once in the lesson my time management is good.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Honesty: </a:t>
                      </a:r>
                      <a:r>
                        <a:rPr lang="en-GB" sz="1200" b="0" dirty="0"/>
                        <a:t>I understand that honesty is one of our school values and I apply it on a daily basis. Rarely, in certain sporting situations, I try and stretch the rules to there limit and on reflection not as honest as I could be. This transfers to real life situations too. </a:t>
                      </a:r>
                      <a:endParaRPr lang="en-GB" sz="1200" b="1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Life long love of sport: </a:t>
                      </a:r>
                      <a:r>
                        <a:rPr lang="en-GB" sz="1200" b="0" dirty="0"/>
                        <a:t>I currently participate in a least 1 activity outside of the curriculum or outside of school. I enjoy this particular sport. I understand that physical activity is critical for my physical, social &amp; mental wellbeing. </a:t>
                      </a:r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39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56783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r>
              <a:rPr lang="en-GB" sz="2800" b="1" dirty="0">
                <a:solidFill>
                  <a:srgbClr val="002060"/>
                </a:solidFill>
                <a:latin typeface="+mn-lt"/>
              </a:rPr>
              <a:t>Cognitive</a:t>
            </a: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: Mental Health &amp; Wellbeing, Self Esteem, Growth &amp; Positive Mindset, Time Management, Honesty &amp; Life Long Love of Sport </a:t>
            </a:r>
            <a:r>
              <a:rPr lang="en-GB" sz="1100" dirty="0"/>
              <a:t>  </a:t>
            </a:r>
            <a:br>
              <a:rPr lang="en-GB" sz="1100" dirty="0"/>
            </a:br>
            <a:br>
              <a:rPr lang="en-GB" sz="1100" dirty="0"/>
            </a:br>
            <a:br>
              <a:rPr lang="en-GB" sz="1100" dirty="0"/>
            </a:b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2C94BE-0312-38BA-D14A-97F8798EE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" name="Table 7">
            <a:extLst>
              <a:ext uri="{FF2B5EF4-FFF2-40B4-BE49-F238E27FC236}">
                <a16:creationId xmlns:a16="http://schemas.microsoft.com/office/drawing/2014/main" id="{CA8B0C06-F085-529D-11B3-53832217A241}"/>
              </a:ext>
            </a:extLst>
          </p:cNvPr>
          <p:cNvGraphicFramePr>
            <a:graphicFrameLocks/>
          </p:cNvGraphicFramePr>
          <p:nvPr/>
        </p:nvGraphicFramePr>
        <p:xfrm>
          <a:off x="1" y="781843"/>
          <a:ext cx="12191998" cy="70018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7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1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96685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25541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/>
                        <a:t>SAPPHIRE</a:t>
                      </a:r>
                    </a:p>
                    <a:p>
                      <a:pPr algn="ctr"/>
                      <a:r>
                        <a:rPr lang="en-GB" sz="2400" b="1" dirty="0"/>
                        <a:t>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Mental Health &amp; Wellbeing: </a:t>
                      </a:r>
                      <a:r>
                        <a:rPr lang="en-GB" sz="1200" b="0" dirty="0"/>
                        <a:t>I am good at controlling my emotions and stressful situations. I feel positive about myself in regular life and sporting situations/physical activity. I will continue to use sport as a vehicle to help develop my mental health &amp; wellbeing further.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Self Esteem: </a:t>
                      </a:r>
                      <a:r>
                        <a:rPr lang="en-GB" sz="1200" b="0" dirty="0"/>
                        <a:t>My self esteem is rapidly improving through years 10 &amp; 11/participating in sports &amp; physical activity. I have good self esteem in the most challenging of situations and doing my best to develop this using a variety of sports as the vehicle. </a:t>
                      </a:r>
                      <a:endParaRPr lang="en-GB" sz="1200" b="1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Growth &amp; Positive Mindset: </a:t>
                      </a:r>
                      <a:r>
                        <a:rPr lang="en-GB" sz="1200" b="0" dirty="0"/>
                        <a:t>I always have a positive mindset with all sports on the curriculum and situations put in. I am always looking to better myself and actively growing my mindset in all sports and situations.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Time Management: </a:t>
                      </a:r>
                      <a:r>
                        <a:rPr lang="en-GB" sz="1200" b="0" dirty="0"/>
                        <a:t>I have good time management skills. I am rarely late to lessons and have excellent time management skills when getting ready for the lesson and during the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Honesty: </a:t>
                      </a:r>
                      <a:r>
                        <a:rPr lang="en-GB" sz="1200" b="0" dirty="0"/>
                        <a:t>I understand that honesty is one of our school values where I always apply it on a daily basis. I am very honest when it comes to sports and every day life situations. I understand that sportsmanship is very much part of the ethics of sport &amp; something that needs to be followed throughout.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Life long love of sport: </a:t>
                      </a:r>
                      <a:r>
                        <a:rPr lang="en-GB" sz="1200" b="0" dirty="0"/>
                        <a:t>I currently participate in a least 2 activity outside of the curriculum or outside of school. I really enjoy these particular sports. I understand that physical activity is critical for my physical, social &amp; mental wellbeing. I am always trying to better myself and improve my skills, motor competence, rules, strategies &amp; tactics &amp; healthy participation. 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1200" b="1" dirty="0"/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007055"/>
                  </a:ext>
                </a:extLst>
              </a:tr>
              <a:tr h="255414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PEARL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Mental Health &amp; Wellbeing: </a:t>
                      </a:r>
                      <a:r>
                        <a:rPr lang="en-GB" sz="1200" b="0" dirty="0"/>
                        <a:t>I am excellent at controlling my emotions and stressful situations. I feel very positive about myself in regular &amp; difficult life and sporting situations/physical activity. I will continue to use sport as a vehicle to help develop my mental health &amp; wellbeing further.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Self Esteem: </a:t>
                      </a:r>
                      <a:r>
                        <a:rPr lang="en-GB" sz="1200" b="0" dirty="0"/>
                        <a:t>My self esteem is exceptional throughout years 10 &amp; 11/participating in sports &amp; physical activity. I have excellent self esteem in the most challenging of situations and doing my best to develop this using a variety of sports as the vehicle.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Growth &amp; Positive Mindset: </a:t>
                      </a:r>
                      <a:r>
                        <a:rPr lang="en-GB" sz="1200" b="0" dirty="0"/>
                        <a:t>I am very c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onfident in my ability to adopt, improve and face the challenges I encounter both personally and sporting situations in a constructive way. </a:t>
                      </a:r>
                      <a:r>
                        <a:rPr lang="en-GB" sz="1200" b="0" dirty="0"/>
                        <a:t>I am constantly looking to better myself and actively growing my mindset in all sports and situations.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Time Management: </a:t>
                      </a:r>
                      <a:r>
                        <a:rPr lang="en-GB" sz="1200" b="0" dirty="0"/>
                        <a:t>I have excellent time management skills. I am never late to lessons and have outstanding time management skills when getting ready for the lesson and during the lesson. I am aware of when I need to move on to the next progression/activity before my teacher has done so.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Honesty: </a:t>
                      </a:r>
                      <a:r>
                        <a:rPr lang="en-GB" sz="1200" b="0" dirty="0"/>
                        <a:t>I understand that honesty is one of our school values where I always apply it on a daily basis. I am always very honest when it comes to sports and every day life situations. I understand that sportsmanship is very much part of the ethics of sport &amp; something that needs to be followed throughout. I apply this within every sport I participate/compete in.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Life long love of sport: </a:t>
                      </a:r>
                      <a:r>
                        <a:rPr lang="en-GB" sz="1200" b="0" dirty="0"/>
                        <a:t>I currently participate in a least 3 activity outside of the curriculum or outside of school. I enjoy this particular sport. I understand that physical activity is critical for my physical, social &amp; mental wellbeing. I am always trying to better myself and improve my skills, motor competence, rules, strategies &amp; tactics &amp; healthy participation.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/>
                    </a:p>
                    <a:p>
                      <a:pPr marL="0" indent="0">
                        <a:buFontTx/>
                        <a:buNone/>
                      </a:pP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53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4502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r>
              <a:rPr lang="en-GB" sz="2800" b="1" dirty="0">
                <a:solidFill>
                  <a:srgbClr val="00B050"/>
                </a:solidFill>
                <a:latin typeface="+mn-lt"/>
              </a:rPr>
              <a:t>Emotional</a:t>
            </a:r>
            <a:r>
              <a:rPr lang="en-GB" sz="2800" b="1" i="0" u="none" strike="noStrike" baseline="0" dirty="0">
                <a:solidFill>
                  <a:srgbClr val="00B050"/>
                </a:solidFill>
                <a:latin typeface="+mn-lt"/>
              </a:rPr>
              <a:t>: Managing Pressure, Social Health &amp; Wellbeing, Resilience, Self-Confidence, Intrinsic &amp; Extrinsic Motivation &amp; Persistence &amp; Work Ethic</a:t>
            </a:r>
            <a:br>
              <a:rPr lang="en-GB" sz="1100" dirty="0"/>
            </a:br>
            <a:br>
              <a:rPr lang="en-GB" sz="1100" dirty="0"/>
            </a:br>
            <a:br>
              <a:rPr lang="en-GB" sz="1100" dirty="0"/>
            </a:b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016FF9-0AA8-D977-5A67-BA4AABD4B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5996DDC-FC13-2890-5D86-69E3219244C5}"/>
              </a:ext>
            </a:extLst>
          </p:cNvPr>
          <p:cNvGraphicFramePr>
            <a:graphicFrameLocks/>
          </p:cNvGraphicFramePr>
          <p:nvPr/>
        </p:nvGraphicFramePr>
        <p:xfrm>
          <a:off x="0" y="781843"/>
          <a:ext cx="12192000" cy="6076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2963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619037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6811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262311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RUBY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Managing Pressure:</a:t>
                      </a:r>
                      <a:r>
                        <a:rPr lang="en-GB" sz="1200" b="0" dirty="0"/>
                        <a:t> I am starting to develop experiences &amp; situations of managing pressure but struggle to control my emotions and manage pressure with conviction and effect. 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Social Health &amp; Wellbeing: </a:t>
                      </a:r>
                      <a:r>
                        <a:rPr lang="en-GB" sz="1200" b="0" dirty="0"/>
                        <a:t>I am a social person who occasionally enjoys their sport. I tend to stick with the same 1-4 students within the class. I do not tend to lead others or actively try to develop relationships or participate with others I don’t really know. positive peer relations = 2/5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Resilience: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try my best not to give up on challenging situations but sometimes this is difficult for me. My attitude and performance is effected.</a:t>
                      </a:r>
                      <a:endParaRPr lang="en-GB" sz="1200" b="1" dirty="0"/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Self-Confidence: </a:t>
                      </a:r>
                      <a:r>
                        <a:rPr lang="en-GB" sz="1200" b="0" dirty="0"/>
                        <a:t>I am not overly confident in my self. I enjoy being active and playing sports, however, not competitively due to my lack of self-confidence. I often doubt myself in sporting situations which can be transferable to real life situations.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Intrinsic &amp; Extrinsic Motivation: </a:t>
                      </a:r>
                      <a:r>
                        <a:rPr lang="en-GB" sz="1200" b="0" dirty="0"/>
                        <a:t>Is the students intrinsically or extrinsically motivated? Intrinsic: S</a:t>
                      </a:r>
                      <a:r>
                        <a:rPr lang="en-GB" sz="1200" dirty="0"/>
                        <a:t>uccess gives me a sense of personal pride, accomplishment or satisfaction. My sense of self-worth increases. I more likely to keep going through the difficult times. Extrinsic: My motivation comes from a tangible object - such as a certificate, a trophy or a medal or an intangible source – such as praise, applause or positive feedback. I can become reliant on extrinsic motivation to keep going. Extrinsic rewards may result in an unhealthy sense of pride or self-satisfaction. </a:t>
                      </a:r>
                      <a:r>
                        <a:rPr lang="en-GB" sz="1200" b="0" dirty="0"/>
                        <a:t>Higher grade if students are intrinsically motivated.</a:t>
                      </a:r>
                      <a:endParaRPr lang="en-GB" sz="1200" b="1" dirty="0"/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Persistence &amp; Work Ethic: </a:t>
                      </a:r>
                      <a:r>
                        <a:rPr lang="en-GB" sz="1200" b="0" dirty="0"/>
                        <a:t>I lack persistence &amp; work ethic and coast through lessons/the curriculum. </a:t>
                      </a:r>
                      <a:r>
                        <a:rPr lang="en-GB" sz="1200" b="0" baseline="0" dirty="0"/>
                        <a:t>This applies to most sports and situations faced. </a:t>
                      </a:r>
                      <a:r>
                        <a:rPr lang="en-GB" sz="1200" b="0" dirty="0"/>
                        <a:t>I am more like to have more persistence &amp; a better work ethic in game play situations, rather than skill/drill based activities.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684874"/>
                  </a:ext>
                </a:extLst>
              </a:tr>
              <a:tr h="2984926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EMERALD </a:t>
                      </a:r>
                      <a:endParaRPr lang="en-GB" sz="32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Managing Pressure: </a:t>
                      </a:r>
                      <a:r>
                        <a:rPr lang="en-GB" sz="1200" b="0" dirty="0"/>
                        <a:t>I am developing more experiences &amp; situations of managing pressure and am starting to develop an understanding of how to deal with certain situations and managing pressure.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Social Health &amp; Wellbeing: </a:t>
                      </a:r>
                      <a:r>
                        <a:rPr lang="en-GB" sz="1200" b="0" dirty="0"/>
                        <a:t>I am a social person who enjoys their sport. I tend to stick with the same 3-8 students within the class. If put with someone I don’t really know, I will try my best to get on with them and work together to achieve the goal. Positive peer relations = 3/5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Resilience: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success takes hard work &amp; show traits of this within sports across the curriculum. I am able to take setbacks and feedback with maturity &amp; implement this further.</a:t>
                      </a:r>
                      <a:endParaRPr lang="en-GB" sz="1200" b="1" dirty="0"/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Self-Confidence: </a:t>
                      </a:r>
                      <a:r>
                        <a:rPr lang="en-GB" sz="1200" b="0" dirty="0"/>
                        <a:t>My self-confidence all depends on the situation and sport being undertaken. If the sport or situation is new to me I lack self-confidence. If I am put in a regular situation or a sport I am comfortable in, my self-confidence improves.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Intrinsic &amp; Extrinsic Motivation: </a:t>
                      </a:r>
                      <a:r>
                        <a:rPr lang="en-GB" sz="1200" b="0" dirty="0"/>
                        <a:t>Is the students intrinsically or extrinsically motivated? Intrinsic: S</a:t>
                      </a:r>
                      <a:r>
                        <a:rPr lang="en-GB" sz="1200" dirty="0"/>
                        <a:t>uccess gives me a sense of personal pride, accomplishment or satisfaction. My sense of self-worth increases. I more likely to keep going through the difficult times. Extrinsic: My motivation comes from a tangible object - such as a certificate, a trophy or a medal or an intangible source – such as praise, applause or positive feedback. I can become reliant on extrinsic motivation to keep going. Extrinsic rewards may result in an unhealthy sense of pride or self-satisfaction. </a:t>
                      </a:r>
                      <a:r>
                        <a:rPr lang="en-GB" sz="1200" b="0" dirty="0"/>
                        <a:t>Higher grade if students are intrinsically motivated.</a:t>
                      </a:r>
                      <a:endParaRPr lang="en-GB" sz="1200" b="1" dirty="0"/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Persistence &amp; Work Ethic: </a:t>
                      </a:r>
                      <a:r>
                        <a:rPr lang="en-GB" sz="1200" b="0" dirty="0"/>
                        <a:t>My persistence &amp; work ethic all depends on the sport or situation I am faced with. If comfortable, my persistence &amp; work ethic is high. However, when faced with a new situation/sport it deteriorates. I am more like to have more persistence &amp; a better work ethic in game play situations, rather than skill/drill based activities. 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39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3735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r>
              <a:rPr lang="en-GB" sz="2800" b="1" dirty="0">
                <a:solidFill>
                  <a:srgbClr val="00B050"/>
                </a:solidFill>
                <a:latin typeface="+mn-lt"/>
              </a:rPr>
              <a:t>Emotional</a:t>
            </a:r>
            <a:r>
              <a:rPr lang="en-GB" sz="2800" b="1" i="0" u="none" strike="noStrike" baseline="0" dirty="0">
                <a:solidFill>
                  <a:srgbClr val="00B050"/>
                </a:solidFill>
                <a:latin typeface="+mn-lt"/>
              </a:rPr>
              <a:t>: Managing Pressure, Social Health &amp; Wellbeing, Resilience, Self-Confidence, Intrinsic &amp; Extrinsic Motivation &amp; Persistence &amp; Work Ethic</a:t>
            </a:r>
            <a:br>
              <a:rPr lang="en-GB" sz="1100" dirty="0"/>
            </a:br>
            <a:br>
              <a:rPr lang="en-GB" sz="1100" dirty="0"/>
            </a:br>
            <a:br>
              <a:rPr lang="en-GB" sz="1100" dirty="0"/>
            </a:b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016FF9-0AA8-D977-5A67-BA4AABD4B1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D5996DDC-FC13-2890-5D86-69E3219244C5}"/>
              </a:ext>
            </a:extLst>
          </p:cNvPr>
          <p:cNvGraphicFramePr>
            <a:graphicFrameLocks/>
          </p:cNvGraphicFramePr>
          <p:nvPr/>
        </p:nvGraphicFramePr>
        <p:xfrm>
          <a:off x="-2" y="731520"/>
          <a:ext cx="12191999" cy="6126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7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2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4305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26696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/>
                        <a:t>SAPPHIRE</a:t>
                      </a:r>
                    </a:p>
                    <a:p>
                      <a:pPr algn="ctr"/>
                      <a:r>
                        <a:rPr lang="en-GB" sz="2400" b="1" dirty="0"/>
                        <a:t>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Managing Pressure: </a:t>
                      </a:r>
                      <a:r>
                        <a:rPr lang="en-GB" sz="1200" b="0" dirty="0"/>
                        <a:t>I have gathered several experiences &amp; situations to draw upon when dealt with a difficult circumstance and needing to manage pressure. I use specific techniques in order to deal with challenging situations &amp; therefore manage pressure effectively.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Social Health &amp; Wellbeing: </a:t>
                      </a:r>
                      <a:r>
                        <a:rPr lang="en-GB" sz="1200" b="0" dirty="0"/>
                        <a:t>I am a social person who really enjoys their sport. I am happy to work with most other students within the class. Occasionally, I will actively look to work with others I wouldn’t normally. I enjoy participating and competing in sports with my peers and get a lot from it. Positive peer relations = 4/5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Resilience: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understand success takes hard work &amp; show this within sports across the curriculum. I am able to take setbacks and feedback with maturity &amp; implement this further. I rarely give up when times are tough and always finish the expected task.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Self-Confidence: </a:t>
                      </a:r>
                      <a:r>
                        <a:rPr lang="en-GB" sz="1200" b="0" dirty="0"/>
                        <a:t>I am very confident in myself and sporting ability. I am sure of myself and confident in sporting situations and real life ones. My self-confidence deteriorate if I am put in a completely new situation or sport.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Intrinsic &amp; Extrinsic Motivation: </a:t>
                      </a:r>
                      <a:r>
                        <a:rPr lang="en-GB" sz="1200" b="0" dirty="0"/>
                        <a:t>Is the students intrinsically or extrinsically motivated? Intrinsic: S</a:t>
                      </a:r>
                      <a:r>
                        <a:rPr lang="en-GB" sz="1200" dirty="0"/>
                        <a:t>uccess gives me a sense of personal pride, accomplishment or satisfaction. My sense of self-worth increases. I more likely to keep going through the difficult times. Extrinsic: My motivation comes from a tangible object - such as a certificate, a trophy or a medal or an intangible source – such as praise, applause or positive feedback. I can become reliant on extrinsic motivation to keep going. Extrinsic rewards may result in an unhealthy sense of pride or self-satisfaction</a:t>
                      </a:r>
                      <a:r>
                        <a:rPr lang="en-GB" sz="1200" b="1" dirty="0"/>
                        <a:t>. </a:t>
                      </a:r>
                      <a:r>
                        <a:rPr lang="en-GB" sz="1200" b="0" dirty="0"/>
                        <a:t>Higher grade if students are intrinsically motivated.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Persistence &amp; Work Ethic: </a:t>
                      </a:r>
                      <a:r>
                        <a:rPr lang="en-GB" sz="1200" b="0" dirty="0"/>
                        <a:t>My persistence &amp; work ethic is good in most sport on the curriculum and situation that occurs. I always give 100% in every activity and want to be the best I can. This mostly applies to game play circumstances. It can occasionally deteriorate when faced with skills/drills activities. I have this attitude because I always want to better myself and give the best performance possible. </a:t>
                      </a:r>
                      <a:endParaRPr lang="en-GB" sz="1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007055"/>
                  </a:ext>
                </a:extLst>
              </a:tr>
              <a:tr h="266964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PEARL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Managing Pressure: </a:t>
                      </a:r>
                      <a:r>
                        <a:rPr lang="en-GB" sz="1200" b="0" dirty="0"/>
                        <a:t>I have gathered many experiences &amp; situations to draw upon when dealt with a difficult circumstance and needing to manage pressure. I use specific techniques in order to deal with challenging situations &amp; therefore manage pressure effectively with calmness and control.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Social Health &amp; Wellbeing: </a:t>
                      </a:r>
                      <a:r>
                        <a:rPr lang="en-GB" sz="1200" b="0" dirty="0"/>
                        <a:t>I am a very social person who loves their sport. I am more than happy to work with anyone in the class. I will learn from those who are better than me and help others progress who aren’t. I am one of the most sociable students within the class, who gets on with everyone. Positive peer relations = 5/5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Resilience: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lang="en-GB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understand to be successful takes hard work. I am able demonstrate my resilience and courage every lesson through difficult challenging situations and scenarios put in. I am able to take setbacks and failure maturely, using experiences and feedback to better myself in the future.</a:t>
                      </a:r>
                      <a:endParaRPr lang="en-GB" sz="1200" b="1" dirty="0"/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Self-Confidence: </a:t>
                      </a:r>
                      <a:r>
                        <a:rPr lang="en-GB" sz="1200" b="0" dirty="0"/>
                        <a:t>I am extremely confident in my self and sporting ability. I thrive off competitive environments and also very competitive. I am extremely sure of myself and confident in sporting situations and real life ones.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Intrinsic &amp; Extrinsic Motivation: </a:t>
                      </a:r>
                      <a:r>
                        <a:rPr lang="en-GB" sz="1200" b="0" dirty="0"/>
                        <a:t>Is the students intrinsically or extrinsically motivated? Intrinsic: S</a:t>
                      </a:r>
                      <a:r>
                        <a:rPr lang="en-GB" sz="1200" dirty="0"/>
                        <a:t>uccess gives me a sense of personal pride, accomplishment or satisfaction. My sense of self-worth increases. I more likely to keep going through the difficult times. Extrinsic: My motivation comes from a tangible object - such as a certificate, a trophy or a medal or an intangible source – such as praise, applause or positive feedback. I can become reliant on extrinsic motivation to keep going. Extrinsic rewards may result in an unhealthy sense of pride or self-satisfaction. </a:t>
                      </a:r>
                      <a:r>
                        <a:rPr lang="en-GB" sz="1200" b="0" dirty="0"/>
                        <a:t>Higher grade if students are intrinsically motivated.</a:t>
                      </a:r>
                      <a:endParaRPr lang="en-GB" sz="1200" b="1" dirty="0"/>
                    </a:p>
                    <a:p>
                      <a:pPr marL="0" indent="0">
                        <a:buNone/>
                      </a:pPr>
                      <a:r>
                        <a:rPr lang="en-GB" sz="1200" b="1" dirty="0"/>
                        <a:t>Persistence &amp; Work Ethic: </a:t>
                      </a:r>
                      <a:r>
                        <a:rPr lang="en-GB" sz="1200" b="0" dirty="0"/>
                        <a:t>My persistence &amp; work ethic is exceptional in every sport on the curriculum and situation that occurs. I always give 100% in every activity and want to be the best I can. This is in both skills/drill and game play circumstances. I have this attitude because I always want to better myself and give the best performance possible.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53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627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r>
              <a:rPr lang="en-GB" sz="2800" b="1" dirty="0">
                <a:solidFill>
                  <a:srgbClr val="002060"/>
                </a:solidFill>
                <a:latin typeface="+mn-lt"/>
              </a:rPr>
              <a:t>Physical</a:t>
            </a: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: Local Clubs &amp; Community Sport, Skill Execution, Physical Health &amp; Wellbeing, Lead Healthy, Active Lives</a:t>
            </a:r>
            <a:br>
              <a:rPr lang="en-GB" sz="1100" dirty="0"/>
            </a:br>
            <a:br>
              <a:rPr lang="en-GB" sz="1100" dirty="0"/>
            </a:br>
            <a:br>
              <a:rPr lang="en-GB" sz="1100" dirty="0"/>
            </a:b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8EC10-4534-1F03-B2F2-E5A943D45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EC1B81E-ABB6-F2E5-9533-BD041C578A12}"/>
              </a:ext>
            </a:extLst>
          </p:cNvPr>
          <p:cNvGraphicFramePr>
            <a:graphicFrameLocks/>
          </p:cNvGraphicFramePr>
          <p:nvPr/>
        </p:nvGraphicFramePr>
        <p:xfrm>
          <a:off x="1" y="781842"/>
          <a:ext cx="12191998" cy="68321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91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25607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98002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254806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RUBY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Local clubs and community sport: </a:t>
                      </a:r>
                      <a:r>
                        <a:rPr lang="en-GB" sz="1200" b="0" dirty="0"/>
                        <a:t>I appreciate there are numerous clubs, community sport &amp; opportunities to be physical active or participate in sport outside of PE lessons/the Piggott PE curriculum for my year group. However, I do not choose to take up these opportunities. I like to keep active other ways like walking or cycling.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Skill Execution: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demonstrate some skills with elements of appropriate skill execution, but inconsistent. I am starting to show some precision of these skills in progressively challenging situations and apply basic and simple skills. I am a little inconsistent in advanced competitive situations.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Physical Health &amp; Wellbeing: </a:t>
                      </a:r>
                      <a:r>
                        <a:rPr lang="en-GB" sz="1200" b="0" dirty="0"/>
                        <a:t>I understand physical health is affected by a person’s sleep &amp; eating habits </a:t>
                      </a:r>
                      <a:r>
                        <a:rPr lang="en-US" sz="1200" b="0" dirty="0"/>
                        <a:t>as well as the amount of exercise they get. I understand the importance of having a healthy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GB" altLang="en-US" sz="1200" b="0" dirty="0">
                          <a:solidFill>
                            <a:schemeClr val="tx1"/>
                          </a:solidFill>
                        </a:rPr>
                        <a:t>eart, lungs and body systems. I do my best to ensure I am physical active for at least 1-2 hours a week outside of PE lessons/the PE curriculum.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Winning &amp; Losing: </a:t>
                      </a:r>
                      <a:r>
                        <a:rPr lang="en-GB" sz="1200" b="0" dirty="0"/>
                        <a:t>I don’t deal with losing very well at all. I get upset and angry when things do not go my way. I am not very empathetic towards the opponent. I am also not very gracious in victory. OR I do not really care whether my team win or lose.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Drive &amp; Initiative: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I have a little drive when the sport suits me &amp; I enjoy it. I’m not really that fussed about my team doing well. I will not take the lead in driving my team forward in game play or isolated activities. I do not have very much initiative, I do what others tell me to but won’t do anything until I am told.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Lead healthy, active lives: </a:t>
                      </a:r>
                      <a:r>
                        <a:rPr lang="en-GB" sz="1200" b="0" dirty="0"/>
                        <a:t>I have some knowledge &amp; understand of what leading a healthy, active life involves. I understand that I need to be physical active to be physically, socially and mentally healthy. I will try my best to apply this when I leave the school.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1200" b="1" dirty="0"/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684874"/>
                  </a:ext>
                </a:extLst>
              </a:tr>
              <a:tr h="2548066">
                <a:tc>
                  <a:txBody>
                    <a:bodyPr/>
                    <a:lstStyle/>
                    <a:p>
                      <a:pPr algn="ctr"/>
                      <a:r>
                        <a:rPr lang="en-GB" sz="24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EMERALD </a:t>
                      </a:r>
                      <a:endParaRPr lang="en-GB" sz="32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Local clubs and community sport: </a:t>
                      </a:r>
                      <a:r>
                        <a:rPr lang="en-GB" sz="1200" b="0" dirty="0"/>
                        <a:t>I appreciate there are numerous clubs, community sport &amp; opportunities to be physical active or participate in sport outside of PE lessons/the Piggott PE curriculum for my year group. I partake in at least 1 local club or community sporting activities outside of The Piggott School curriculum. 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Skill Execution: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have a good level of skill execution in isolated and progressive drills. Occasionally I am able to adapt in challenging competitive situations. I am able to apply a range of most advanced skills. My technique is maintained during most drills &amp; competitive situations. My skills are mostly applied with fluency &amp; control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Physical Health &amp; Wellbeing: </a:t>
                      </a:r>
                      <a:r>
                        <a:rPr lang="en-GB" sz="1200" b="0" dirty="0"/>
                        <a:t>I understand physical health is affected by a person’s sleep &amp; eating habits </a:t>
                      </a:r>
                      <a:r>
                        <a:rPr lang="en-US" sz="1200" b="0" dirty="0"/>
                        <a:t>as well as the amount of exercise they get. I understand the importance of having a healthy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GB" altLang="en-US" sz="1200" b="0" dirty="0">
                          <a:solidFill>
                            <a:schemeClr val="tx1"/>
                          </a:solidFill>
                        </a:rPr>
                        <a:t>eart, lungs and body systems. If this is all applied, I will rarely have any injuries or illnesses. I do my best to ensure I am physical active for at least 2-3 hours a week outside of PE lessons/the PE curriculum.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Winning &amp; Losing: </a:t>
                      </a:r>
                      <a:r>
                        <a:rPr lang="en-GB" sz="1200" b="0" dirty="0"/>
                        <a:t>I am developing my emotions to deal with losing better than previous experiences. I still do get a little angry and annoyed when I lose but much better than before. My winning empathy is also developing so I am now much more gracious in victory.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Drive &amp; Initiative: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I have a moderate amount of drive when it comes to most sports on the curriculum. I am driven to do better within my PE lessons but will not take it any further than that (practice outside of the curriculum). I will try my best to drive my team forward in game play but I don’t have enough knowledge &amp; understanding to do this consistently in all sports. I have some initiative and will occasionally get on with activities without necessary being asked. </a:t>
                      </a:r>
                      <a:endParaRPr lang="en-GB" sz="1200" b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Lead healthy, active lives: </a:t>
                      </a:r>
                      <a:r>
                        <a:rPr lang="en-GB" sz="1200" b="0" dirty="0"/>
                        <a:t>I have the knowledge &amp; understand of what leading a healthy, active life involves and am looking forward to applying it in the future when I am not at the school. I am pretty sure I will continue to play sport or be physically active after I have left The Piggott School.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1200" b="1" dirty="0"/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939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586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view of a city&#10;&#10;Description automatically generated">
            <a:extLst>
              <a:ext uri="{FF2B5EF4-FFF2-40B4-BE49-F238E27FC236}">
                <a16:creationId xmlns:a16="http://schemas.microsoft.com/office/drawing/2014/main" id="{87295693-2AD3-4D63-BDD5-7E9E814D32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446" r="2" b="22881"/>
          <a:stretch/>
        </p:blipFill>
        <p:spPr>
          <a:xfrm>
            <a:off x="0" y="1021"/>
            <a:ext cx="12191999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B94EEB-437D-4F16-B22D-CEA813A1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3" y="157161"/>
            <a:ext cx="11830050" cy="124936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br>
              <a:rPr lang="en-GB" sz="2800" b="1" dirty="0">
                <a:solidFill>
                  <a:srgbClr val="002060"/>
                </a:solidFill>
                <a:latin typeface="+mn-lt"/>
              </a:rPr>
            </a:br>
            <a:r>
              <a:rPr lang="en-GB" sz="2800" b="1" dirty="0">
                <a:solidFill>
                  <a:srgbClr val="002060"/>
                </a:solidFill>
                <a:latin typeface="+mn-lt"/>
              </a:rPr>
              <a:t>Physical</a:t>
            </a: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: Local Clubs &amp; Community Sport, Skill Execution, Physical Health &amp; Wellbeing, Lead Healthy, Active Lives</a:t>
            </a:r>
            <a:br>
              <a:rPr lang="en-GB" sz="1100" dirty="0"/>
            </a:br>
            <a:br>
              <a:rPr lang="en-GB" sz="1100" dirty="0"/>
            </a:br>
            <a:br>
              <a:rPr lang="en-GB" sz="1100" dirty="0"/>
            </a:br>
            <a:r>
              <a:rPr lang="en-GB" sz="2800" b="1" i="0" u="none" strike="noStrike" baseline="0" dirty="0">
                <a:solidFill>
                  <a:srgbClr val="002060"/>
                </a:solidFill>
                <a:latin typeface="+mn-lt"/>
              </a:rPr>
              <a:t> </a:t>
            </a: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br>
              <a:rPr lang="en-GB" sz="1800" b="1" i="0" u="none" strike="noStrike" baseline="0" dirty="0">
                <a:latin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98EC10-4534-1F03-B2F2-E5A943D45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7EC1B81E-ABB6-F2E5-9533-BD041C578A12}"/>
              </a:ext>
            </a:extLst>
          </p:cNvPr>
          <p:cNvGraphicFramePr>
            <a:graphicFrameLocks/>
          </p:cNvGraphicFramePr>
          <p:nvPr/>
        </p:nvGraphicFramePr>
        <p:xfrm>
          <a:off x="1" y="781842"/>
          <a:ext cx="12191998" cy="68320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67">
                  <a:extLst>
                    <a:ext uri="{9D8B030D-6E8A-4147-A177-3AD203B41FA5}">
                      <a16:colId xmlns:a16="http://schemas.microsoft.com/office/drawing/2014/main" val="3895993639"/>
                    </a:ext>
                  </a:extLst>
                </a:gridCol>
                <a:gridCol w="10537831">
                  <a:extLst>
                    <a:ext uri="{9D8B030D-6E8A-4147-A177-3AD203B41FA5}">
                      <a16:colId xmlns:a16="http://schemas.microsoft.com/office/drawing/2014/main" val="1858524580"/>
                    </a:ext>
                  </a:extLst>
                </a:gridCol>
              </a:tblGrid>
              <a:tr h="97986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LEVEL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/>
                          </a:solidFill>
                        </a:rPr>
                        <a:t>DESCRIPTION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161238"/>
                  </a:ext>
                </a:extLst>
              </a:tr>
              <a:tr h="25476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/>
                        <a:t>SAPPHIRE</a:t>
                      </a:r>
                    </a:p>
                    <a:p>
                      <a:pPr algn="ctr"/>
                      <a:r>
                        <a:rPr lang="en-GB" sz="2400" b="1" dirty="0"/>
                        <a:t> 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Local clubs and community sport: </a:t>
                      </a:r>
                      <a:r>
                        <a:rPr lang="en-GB" sz="1200" b="0" dirty="0"/>
                        <a:t>I am fully aware there are numerous clubs, community sport &amp; opportunities to be physical active or participate in sport outside of PE lessons/the Piggott PE curriculum for my year group. I partake in at least 2 local clubs or community sporting activities outside of The Piggott School curriculum. 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Skill Execution: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have an excellent level of skills execution in isolated and progressive drills. I only make minor errors and am able to adapt when faced with progressively challenging situations. I successfully apply a range of advanced skills. My technique is maintained in many activities when faced with advanced competitive situations. My skills are almost always applied with fluency, control and confidence.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Physical Health &amp; Wellbeing: </a:t>
                      </a:r>
                      <a:r>
                        <a:rPr lang="en-GB" sz="1200" b="0" dirty="0"/>
                        <a:t>I am a physically active person who really enjoys their sport and PE. I understand physical health is affected by a person’s sleep &amp; eating habits </a:t>
                      </a:r>
                      <a:r>
                        <a:rPr lang="en-US" sz="1200" b="0" dirty="0"/>
                        <a:t>as well as the amount of exercise they get. I understand the importance of having a healthy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GB" altLang="en-US" sz="1200" b="0" dirty="0">
                          <a:solidFill>
                            <a:schemeClr val="tx1"/>
                          </a:solidFill>
                        </a:rPr>
                        <a:t>eart, lungs and body systems. If this is all applied, I will rarely have any injuries or illnesses. I do my best to ensure I am physical active for at least 3-4 hours a week outside of PE lessons/the PE curriculum.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Winning &amp; Losing: </a:t>
                      </a:r>
                      <a:r>
                        <a:rPr lang="en-GB" sz="1200" b="0" dirty="0"/>
                        <a:t>I am usually gracious in winning &amp; in defeat. I do not like losing but deal with it professionally. My winning/losing empathy needs some development. I shake hands with the opponent after the game regardless of the result.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Drive &amp; Initiative: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I am a driven individual that only wants to achieve and develop my skills, ability &amp; overall understanding of each sport further. I will actively drive my team forward in competitive environments. I have lots of initiative where I will actively help my teacher with equipment or start activities without being asked.  </a:t>
                      </a:r>
                      <a:endParaRPr lang="en-GB" sz="1200" b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Lead healthy, active lives:  </a:t>
                      </a:r>
                      <a:r>
                        <a:rPr lang="en-GB" sz="1200" b="0" dirty="0"/>
                        <a:t>I have the knowledge &amp; understand of what leading a healthy, active life involves and am looking forward to applying it in the future when I am not at the school. I am almost certain I will continue to play sport or be physically active after I have left The Piggott School. </a:t>
                      </a:r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007055"/>
                  </a:ext>
                </a:extLst>
              </a:tr>
              <a:tr h="254763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/>
                        <a:t>PEARL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b="1" dirty="0"/>
                        <a:t>Local clubs and community sport: </a:t>
                      </a:r>
                      <a:r>
                        <a:rPr lang="en-GB" sz="1200" b="0" dirty="0"/>
                        <a:t>I am fully aware there are numerous clubs, community sport &amp; opportunities to be physical active or participate in sport outside of PE lessons/the Piggott PE curriculum for my year group. I partake in at least 3 local clubs or community sporting activities outside of The Piggott School curriculum. 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Skill Execution: </a:t>
                      </a:r>
                      <a:r>
                        <a:rPr lang="en-GB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have an outstanding level of skill execution and consistently demonstrate advanced skills in isolated and progressive drills. I rarely make errors in a variety of sports and am very capable of adapting to competitive and challenging situations when competing in games/matches. My technique is maintained in all activities when faced with advanced competitive situations. My skills are always applied with fluency, control and confidence.</a:t>
                      </a:r>
                      <a:endParaRPr lang="en-GB" sz="12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Physical Health &amp; Wellbeing: </a:t>
                      </a:r>
                      <a:r>
                        <a:rPr lang="en-GB" sz="1200" b="0" dirty="0"/>
                        <a:t>I am physically an extremely active person who really enjoys their sport and PE. I understand physical health is affected by a person’s sleep &amp; eating habits </a:t>
                      </a:r>
                      <a:r>
                        <a:rPr lang="en-US" sz="1200" b="0" dirty="0"/>
                        <a:t>as well as the amount of exercise they get. I understand the importance of having a healthy 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GB" altLang="en-US" sz="1200" b="0" dirty="0">
                          <a:solidFill>
                            <a:schemeClr val="tx1"/>
                          </a:solidFill>
                        </a:rPr>
                        <a:t>eart, lungs and body systems. If this is all applied, I will rarely have any injuries or illnesses. I do my best to ensure I am physical active for at least 4-5 hours a week outside of PE lessons/the PE curriculum.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Winning &amp; Losing: </a:t>
                      </a:r>
                      <a:r>
                        <a:rPr lang="en-GB" sz="1200" b="0" dirty="0"/>
                        <a:t>I am always gracious in winning &amp; in defeat. I have the mindset of winning &amp; losing well. I do not get angry or upset when I lose. I win with empathy. I always shake hands after the game regardless of the result.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Drive &amp; Initiative: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I am an extremely driven individual that only wants to achieve and develop my skills, ability &amp; overall understanding of each sport further. I will actively drive my team forward in all situations given the chance. I have bags of initiative where I will actively help my teacher with equipment, start activities without being asked or organize/lead others without being asked to do so. </a:t>
                      </a:r>
                      <a:endParaRPr lang="en-GB" sz="1200" b="1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b="1" dirty="0"/>
                        <a:t>Lead healthy, active lives: </a:t>
                      </a:r>
                      <a:r>
                        <a:rPr lang="en-GB" sz="1200" b="0" dirty="0"/>
                        <a:t>I have the knowledge &amp; understand of what leading a healthy, active life involves and am looking forward to applying it in the future when I am not at the school. I am positive I will continue to play sport or be physically active after I have left The Piggott School. </a:t>
                      </a:r>
                    </a:p>
                    <a:p>
                      <a:pPr marL="0" indent="0">
                        <a:buNone/>
                      </a:pPr>
                      <a:endParaRPr lang="en-GB" sz="1200" b="1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53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9314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8618</Words>
  <Application>Microsoft Office PowerPoint</Application>
  <PresentationFormat>Widescreen</PresentationFormat>
  <Paragraphs>344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HEAD: Knowledge &amp; Understanding, Tactical Awareness, Decision Making, Leadership, Analysis and Feedback &amp; Evaluate  </vt:lpstr>
      <vt:lpstr>HEAD: Knowledge &amp; Understanding, Tactical Awareness, Decision Making, Leadership, Analysis and Feedback &amp; Evaluate  </vt:lpstr>
      <vt:lpstr>HEART: Respect, Effort, Confidence, Resilience &amp; Courage, Motivation/Dedication, Commitment  </vt:lpstr>
      <vt:lpstr>HEART: Respect, Effort, Confidence, Resilience &amp; Courage, Motivation/Dedication, Commitment  </vt:lpstr>
      <vt:lpstr>HANDS: Skill Development &amp; Application, Fitness Level, Technique, Teamwork, Competitiveness and Lead Healthy, Active Lives    </vt:lpstr>
      <vt:lpstr>HANDS: Skill Development &amp; Application, Fitness Level, Technique, Teamwork, Competitiveness and Lead Healthy, Active Lives    </vt:lpstr>
      <vt:lpstr>PowerPoint Presentation</vt:lpstr>
      <vt:lpstr>PowerPoint Presentation</vt:lpstr>
      <vt:lpstr>  Cognitive: Mental Health &amp; Wellbeing, Self Esteem, Growth &amp; Positive Mindset, Time Management, Honesty &amp; Life Long Love of Sport         </vt:lpstr>
      <vt:lpstr>  Cognitive: Mental Health &amp; Wellbeing, Self Esteem, Growth &amp; Positive Mindset, Time Management, Honesty &amp; Life Long Love of Sport         </vt:lpstr>
      <vt:lpstr>  Emotional: Managing Pressure, Social Health &amp; Wellbeing, Resilience, Self-Confidence, Intrinsic &amp; Extrinsic Motivation &amp; Persistence &amp; Work Ethic      </vt:lpstr>
      <vt:lpstr>  Emotional: Managing Pressure, Social Health &amp; Wellbeing, Resilience, Self-Confidence, Intrinsic &amp; Extrinsic Motivation &amp; Persistence &amp; Work Ethic      </vt:lpstr>
      <vt:lpstr>  Physical: Local Clubs &amp; Community Sport, Skill Execution, Physical Health &amp; Wellbeing, Lead Healthy, Active Lives      </vt:lpstr>
      <vt:lpstr>  Physical: Local Clubs &amp; Community Sport, Skill Execution, Physical Health &amp; Wellbeing, Lead Healthy, Active Lives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Carter</dc:creator>
  <cp:lastModifiedBy>Daniel Carter</cp:lastModifiedBy>
  <cp:revision>1</cp:revision>
  <dcterms:created xsi:type="dcterms:W3CDTF">2022-11-30T13:57:10Z</dcterms:created>
  <dcterms:modified xsi:type="dcterms:W3CDTF">2022-11-30T13:58:06Z</dcterms:modified>
</cp:coreProperties>
</file>